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86" r:id="rId2"/>
    <p:sldMasterId id="2147483691" r:id="rId3"/>
    <p:sldMasterId id="2147483696" r:id="rId4"/>
    <p:sldMasterId id="2147483701" r:id="rId5"/>
    <p:sldMasterId id="2147483706" r:id="rId6"/>
  </p:sldMasterIdLst>
  <p:notesMasterIdLst>
    <p:notesMasterId r:id="rId24"/>
  </p:notesMasterIdLst>
  <p:handoutMasterIdLst>
    <p:handoutMasterId r:id="rId25"/>
  </p:handoutMasterIdLst>
  <p:sldIdLst>
    <p:sldId id="385" r:id="rId7"/>
    <p:sldId id="394" r:id="rId8"/>
    <p:sldId id="397" r:id="rId9"/>
    <p:sldId id="398" r:id="rId10"/>
    <p:sldId id="386" r:id="rId11"/>
    <p:sldId id="387" r:id="rId12"/>
    <p:sldId id="399" r:id="rId13"/>
    <p:sldId id="400" r:id="rId14"/>
    <p:sldId id="389" r:id="rId15"/>
    <p:sldId id="390" r:id="rId16"/>
    <p:sldId id="401" r:id="rId17"/>
    <p:sldId id="402" r:id="rId18"/>
    <p:sldId id="403" r:id="rId19"/>
    <p:sldId id="380" r:id="rId20"/>
    <p:sldId id="404" r:id="rId21"/>
    <p:sldId id="384" r:id="rId22"/>
    <p:sldId id="383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3004">
          <p15:clr>
            <a:srgbClr val="A4A3A4"/>
          </p15:clr>
        </p15:guide>
        <p15:guide id="3" orient="horz" pos="422">
          <p15:clr>
            <a:srgbClr val="A4A3A4"/>
          </p15:clr>
        </p15:guide>
        <p15:guide id="4" orient="horz" pos="824">
          <p15:clr>
            <a:srgbClr val="A4A3A4"/>
          </p15:clr>
        </p15:guide>
        <p15:guide id="5" orient="horz" pos="2916">
          <p15:clr>
            <a:srgbClr val="A4A3A4"/>
          </p15:clr>
        </p15:guide>
        <p15:guide id="6" orient="horz" pos="1707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  <p15:guide id="9" pos="2909">
          <p15:clr>
            <a:srgbClr val="A4A3A4"/>
          </p15:clr>
        </p15:guide>
        <p15:guide id="10" pos="2811">
          <p15:clr>
            <a:srgbClr val="A4A3A4"/>
          </p15:clr>
        </p15:guide>
        <p15:guide id="11" pos="28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ndi Brewer-Griffin" initials="SBG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54E"/>
    <a:srgbClr val="FD9208"/>
    <a:srgbClr val="007635"/>
    <a:srgbClr val="00823B"/>
    <a:srgbClr val="003C71"/>
    <a:srgbClr val="009FDF"/>
    <a:srgbClr val="0071C5"/>
    <a:srgbClr val="F83308"/>
    <a:srgbClr val="F0C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01" autoAdjust="0"/>
    <p:restoredTop sz="89408" autoAdjust="0"/>
  </p:normalViewPr>
  <p:slideViewPr>
    <p:cSldViewPr snapToGrid="0">
      <p:cViewPr varScale="1">
        <p:scale>
          <a:sx n="137" d="100"/>
          <a:sy n="137" d="100"/>
        </p:scale>
        <p:origin x="990" y="120"/>
      </p:cViewPr>
      <p:guideLst>
        <p:guide orient="horz" pos="2137"/>
        <p:guide orient="horz" pos="3004"/>
        <p:guide orient="horz" pos="422"/>
        <p:guide orient="horz" pos="824"/>
        <p:guide orient="horz" pos="2916"/>
        <p:guide orient="horz" pos="1707"/>
        <p:guide pos="5470"/>
        <p:guide pos="287"/>
        <p:guide pos="2909"/>
        <p:guide pos="2811"/>
        <p:guide pos="28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-74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4/14/2017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4/14/2017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3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60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55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70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2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8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5293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5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50pt Intel Clear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2800" b="0" i="0" baseline="0"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55613" y="346125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4150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4000" b="0" spc="10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0" dirty="0" smtClean="0"/>
              <a:t>40pt Intel Clear</a:t>
            </a:r>
            <a:br>
              <a:rPr lang="en-US" spc="0" dirty="0" smtClean="0"/>
            </a:br>
            <a:r>
              <a:rPr lang="en-US" spc="0" dirty="0" smtClean="0"/>
              <a:t>White Section Break</a:t>
            </a:r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55613" y="346125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38337" y="24150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4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pc="0" dirty="0" smtClean="0"/>
              <a:t>40pt Intel Clear</a:t>
            </a:r>
            <a:br>
              <a:rPr lang="en-US" spc="0" dirty="0" smtClean="0"/>
            </a:br>
            <a:r>
              <a:rPr lang="en-US" spc="0" dirty="0" smtClean="0"/>
              <a:t>Blue Section Break</a:t>
            </a:r>
            <a:endParaRPr lang="en-US" spc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4026" y="4856954"/>
            <a:ext cx="17168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40pt Intel Clear Light Body.</a:t>
            </a:r>
            <a:br>
              <a:rPr lang="en-US" dirty="0" smtClean="0"/>
            </a:br>
            <a:r>
              <a:rPr lang="en-US" dirty="0" smtClean="0"/>
              <a:t>For content that is not a section, but has a big idea in text only.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rgbClr val="003C7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 smtClean="0"/>
              <a:t>40pt Intel Clear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rgbClr val="F3D54E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7146" y="2220744"/>
            <a:ext cx="8696854" cy="1021556"/>
          </a:xfrm>
        </p:spPr>
        <p:txBody>
          <a:bodyPr anchor="b" anchorCtr="0">
            <a:noAutofit/>
          </a:bodyPr>
          <a:lstStyle>
            <a:lvl1pPr algn="l">
              <a:lnSpc>
                <a:spcPts val="5500"/>
              </a:lnSpc>
              <a:spcBef>
                <a:spcPts val="2400"/>
              </a:spcBef>
              <a:defRPr sz="4000" b="0" cap="none" spc="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40pt Intel Clear Blue Section Break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4026" y="4856954"/>
            <a:ext cx="17168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454026" y="4915796"/>
            <a:ext cx="191077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6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Placeholder Footer Copy / BU Logo or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Photo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4768850"/>
          </a:xfrm>
          <a:prstGeom prst="rect">
            <a:avLst/>
          </a:prstGeom>
          <a:solidFill>
            <a:srgbClr val="0071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1C5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54026" y="4915796"/>
            <a:ext cx="191077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6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Placeholder Footer Copy / BU Logo or Name Goes Here</a:t>
            </a:r>
          </a:p>
        </p:txBody>
      </p:sp>
      <p:pic>
        <p:nvPicPr>
          <p:cNvPr id="7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54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4026" y="4915796"/>
            <a:ext cx="191077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6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Placeholder Footer Copy / BU Logo or Name Goes Here</a:t>
            </a:r>
          </a:p>
        </p:txBody>
      </p:sp>
      <p:pic>
        <p:nvPicPr>
          <p:cNvPr id="7" name="Picture 6" descr="int_experience_wht_rgb_3000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32" y="1693326"/>
            <a:ext cx="2085380" cy="21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t_experience_hrz_wht_rgb_1500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3" y="389228"/>
            <a:ext cx="2121766" cy="887284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5293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5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50pt Intel Clear Title</a:t>
            </a:r>
            <a:br>
              <a:rPr lang="en-US" dirty="0" smtClean="0"/>
            </a:br>
            <a:r>
              <a:rPr lang="en-US" dirty="0" smtClean="0"/>
              <a:t>with Radial Gradient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54026" y="4669919"/>
            <a:ext cx="285013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2000" b="0" i="0" u="none" strike="noStrike" kern="1200" baseline="0" dirty="0" smtClean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Intel Clear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1045068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5614" y="1203326"/>
            <a:ext cx="8228012" cy="3425825"/>
          </a:xfrm>
        </p:spPr>
        <p:txBody>
          <a:bodyPr/>
          <a:lstStyle/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16pt Intel Clear bullet one</a:t>
            </a:r>
          </a:p>
          <a:p>
            <a:pPr lvl="2"/>
            <a:r>
              <a:rPr lang="en-US" dirty="0" smtClean="0"/>
              <a:t>16pt Intel Clear sub-bullet</a:t>
            </a:r>
          </a:p>
          <a:p>
            <a:pPr lvl="3"/>
            <a:r>
              <a:rPr lang="en-US" dirty="0" err="1" smtClean="0"/>
              <a:t>14pt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952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28pt</a:t>
            </a:r>
            <a:r>
              <a:rPr lang="en-US" dirty="0" smtClean="0"/>
              <a:t> Intel Clear Light Headline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61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4DB65C2-A72E-4839-91C7-E7A16BC76695}" type="datetimeFigureOut">
              <a:rPr lang="en-US" smtClean="0"/>
              <a:t>4/14/2017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AF23-3F59-4961-BCB1-E8775052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216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25" y="119063"/>
            <a:ext cx="8237537" cy="6667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5613" y="901329"/>
            <a:ext cx="4041775" cy="36302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901329"/>
            <a:ext cx="4043362" cy="36302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478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49" y="205979"/>
            <a:ext cx="8243351" cy="857250"/>
          </a:xfrm>
        </p:spPr>
        <p:txBody>
          <a:bodyPr tIns="182880"/>
          <a:lstStyle>
            <a:lvl1pPr algn="l">
              <a:lnSpc>
                <a:spcPct val="65000"/>
              </a:lnSpc>
              <a:defRPr lang="en-US" sz="4950" kern="1200" dirty="0">
                <a:ln w="6350">
                  <a:solidFill>
                    <a:schemeClr val="tx1"/>
                  </a:solidFill>
                </a:ln>
                <a:gradFill>
                  <a:gsLst>
                    <a:gs pos="5000">
                      <a:srgbClr val="6BA8DD"/>
                    </a:gs>
                    <a:gs pos="89000">
                      <a:srgbClr val="8CA0B1"/>
                    </a:gs>
                    <a:gs pos="74000">
                      <a:srgbClr val="A1B5C7"/>
                    </a:gs>
                    <a:gs pos="65000">
                      <a:srgbClr val="C4D6E6"/>
                    </a:gs>
                    <a:gs pos="27000">
                      <a:srgbClr val="96B0C7"/>
                    </a:gs>
                    <a:gs pos="43000">
                      <a:srgbClr val="B3C6D6"/>
                    </a:gs>
                  </a:gsLst>
                  <a:lin ang="4800000" scaled="0"/>
                </a:gradFill>
                <a:effectLst/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449" y="1200152"/>
            <a:ext cx="8243351" cy="3394473"/>
          </a:xfrm>
        </p:spPr>
        <p:txBody>
          <a:bodyPr anchor="t" anchorCtr="0"/>
          <a:lstStyle>
            <a:lvl1pPr marL="211931" indent="-211931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96B0C7"/>
              </a:buClr>
              <a:buFont typeface="Wingdings" panose="05000000000000000000" pitchFamily="2" charset="2"/>
              <a:buChar char="§"/>
              <a:defRPr/>
            </a:lvl1pPr>
            <a:lvl2pPr algn="l">
              <a:defRPr/>
            </a:lvl2pPr>
            <a:lvl3pPr algn="l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791813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49" y="205979"/>
            <a:ext cx="8243351" cy="857250"/>
          </a:xfrm>
        </p:spPr>
        <p:txBody>
          <a:bodyPr tIns="182880"/>
          <a:lstStyle>
            <a:lvl1pPr algn="l">
              <a:lnSpc>
                <a:spcPct val="65000"/>
              </a:lnSpc>
              <a:defRPr lang="en-US" sz="4950" kern="1200" dirty="0">
                <a:ln w="6350">
                  <a:solidFill>
                    <a:schemeClr val="tx1"/>
                  </a:solidFill>
                </a:ln>
                <a:gradFill>
                  <a:gsLst>
                    <a:gs pos="5000">
                      <a:srgbClr val="6BA8DD"/>
                    </a:gs>
                    <a:gs pos="89000">
                      <a:srgbClr val="8CA0B1"/>
                    </a:gs>
                    <a:gs pos="74000">
                      <a:srgbClr val="A1B5C7"/>
                    </a:gs>
                    <a:gs pos="65000">
                      <a:srgbClr val="C4D6E6"/>
                    </a:gs>
                    <a:gs pos="27000">
                      <a:srgbClr val="96B0C7"/>
                    </a:gs>
                    <a:gs pos="43000">
                      <a:srgbClr val="B3C6D6"/>
                    </a:gs>
                  </a:gsLst>
                  <a:lin ang="4800000" scaled="0"/>
                </a:gradFill>
                <a:effectLst/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519336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72494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52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49" y="205979"/>
            <a:ext cx="8243351" cy="857250"/>
          </a:xfrm>
        </p:spPr>
        <p:txBody>
          <a:bodyPr tIns="182880"/>
          <a:lstStyle>
            <a:lvl1pPr algn="l">
              <a:lnSpc>
                <a:spcPct val="65000"/>
              </a:lnSpc>
              <a:defRPr lang="en-US" sz="4950" kern="1200" dirty="0">
                <a:ln w="6350">
                  <a:solidFill>
                    <a:schemeClr val="tx1"/>
                  </a:solidFill>
                </a:ln>
                <a:gradFill>
                  <a:gsLst>
                    <a:gs pos="5000">
                      <a:srgbClr val="6BA8DD"/>
                    </a:gs>
                    <a:gs pos="89000">
                      <a:srgbClr val="8CA0B1"/>
                    </a:gs>
                    <a:gs pos="74000">
                      <a:srgbClr val="A1B5C7"/>
                    </a:gs>
                    <a:gs pos="65000">
                      <a:srgbClr val="C4D6E6"/>
                    </a:gs>
                    <a:gs pos="27000">
                      <a:srgbClr val="96B0C7"/>
                    </a:gs>
                    <a:gs pos="43000">
                      <a:srgbClr val="B3C6D6"/>
                    </a:gs>
                  </a:gsLst>
                  <a:lin ang="4800000" scaled="0"/>
                </a:gradFill>
                <a:effectLst/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449" y="1200152"/>
            <a:ext cx="8243351" cy="3394473"/>
          </a:xfrm>
        </p:spPr>
        <p:txBody>
          <a:bodyPr anchor="t" anchorCtr="0"/>
          <a:lstStyle>
            <a:lvl1pPr marL="211931" indent="-211931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96B0C7"/>
              </a:buClr>
              <a:buFont typeface="Wingdings" panose="05000000000000000000" pitchFamily="2" charset="2"/>
              <a:buChar char="§"/>
              <a:defRPr/>
            </a:lvl1pPr>
            <a:lvl2pPr algn="l">
              <a:defRPr/>
            </a:lvl2pPr>
            <a:lvl3pPr algn="l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742763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49" y="205979"/>
            <a:ext cx="8243351" cy="857250"/>
          </a:xfrm>
        </p:spPr>
        <p:txBody>
          <a:bodyPr tIns="182880"/>
          <a:lstStyle>
            <a:lvl1pPr algn="l">
              <a:lnSpc>
                <a:spcPct val="65000"/>
              </a:lnSpc>
              <a:defRPr lang="en-US" sz="4950" kern="1200" dirty="0">
                <a:ln w="6350">
                  <a:solidFill>
                    <a:schemeClr val="tx1"/>
                  </a:solidFill>
                </a:ln>
                <a:gradFill>
                  <a:gsLst>
                    <a:gs pos="5000">
                      <a:srgbClr val="6BA8DD"/>
                    </a:gs>
                    <a:gs pos="89000">
                      <a:srgbClr val="8CA0B1"/>
                    </a:gs>
                    <a:gs pos="74000">
                      <a:srgbClr val="A1B5C7"/>
                    </a:gs>
                    <a:gs pos="65000">
                      <a:srgbClr val="C4D6E6"/>
                    </a:gs>
                    <a:gs pos="27000">
                      <a:srgbClr val="96B0C7"/>
                    </a:gs>
                    <a:gs pos="43000">
                      <a:srgbClr val="B3C6D6"/>
                    </a:gs>
                  </a:gsLst>
                  <a:lin ang="4800000" scaled="0"/>
                </a:gradFill>
                <a:effectLst/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11772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16pt Intel Clear Subhead, Date, Etc.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38337" y="2529392"/>
            <a:ext cx="8212886" cy="1002290"/>
          </a:xfrm>
        </p:spPr>
        <p:txBody>
          <a:bodyPr lIns="0" rIns="0" anchor="b" anchorCtr="0">
            <a:noAutofit/>
          </a:bodyPr>
          <a:lstStyle>
            <a:lvl1pPr>
              <a:lnSpc>
                <a:spcPts val="5500"/>
              </a:lnSpc>
              <a:spcBef>
                <a:spcPts val="2400"/>
              </a:spcBef>
              <a:defRPr sz="5000" b="0" spc="10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50pt Intel Clear Title</a:t>
            </a:r>
            <a:br>
              <a:rPr lang="en-US" dirty="0" smtClean="0"/>
            </a:br>
            <a:r>
              <a:rPr lang="en-US" dirty="0" smtClean="0"/>
              <a:t>with Image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54026" y="4856954"/>
            <a:ext cx="17168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Internet of Things Group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57890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50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49" y="205979"/>
            <a:ext cx="8243351" cy="857250"/>
          </a:xfrm>
        </p:spPr>
        <p:txBody>
          <a:bodyPr tIns="182880"/>
          <a:lstStyle>
            <a:lvl1pPr algn="l">
              <a:lnSpc>
                <a:spcPct val="65000"/>
              </a:lnSpc>
              <a:defRPr lang="en-US" sz="4950" kern="1200" dirty="0">
                <a:ln w="6350">
                  <a:solidFill>
                    <a:schemeClr val="tx1"/>
                  </a:solidFill>
                </a:ln>
                <a:gradFill>
                  <a:gsLst>
                    <a:gs pos="5000">
                      <a:srgbClr val="6BA8DD"/>
                    </a:gs>
                    <a:gs pos="89000">
                      <a:srgbClr val="8CA0B1"/>
                    </a:gs>
                    <a:gs pos="74000">
                      <a:srgbClr val="A1B5C7"/>
                    </a:gs>
                    <a:gs pos="65000">
                      <a:srgbClr val="C4D6E6"/>
                    </a:gs>
                    <a:gs pos="27000">
                      <a:srgbClr val="96B0C7"/>
                    </a:gs>
                    <a:gs pos="43000">
                      <a:srgbClr val="B3C6D6"/>
                    </a:gs>
                  </a:gsLst>
                  <a:lin ang="4800000" scaled="0"/>
                </a:gradFill>
                <a:effectLst/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449" y="1200152"/>
            <a:ext cx="8243351" cy="3394473"/>
          </a:xfrm>
        </p:spPr>
        <p:txBody>
          <a:bodyPr anchor="t" anchorCtr="0"/>
          <a:lstStyle>
            <a:lvl1pPr marL="211931" indent="-211931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96B0C7"/>
              </a:buClr>
              <a:buFont typeface="Wingdings" panose="05000000000000000000" pitchFamily="2" charset="2"/>
              <a:buChar char="§"/>
              <a:defRPr/>
            </a:lvl1pPr>
            <a:lvl2pPr algn="l">
              <a:defRPr/>
            </a:lvl2pPr>
            <a:lvl3pPr algn="l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474251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49" y="205979"/>
            <a:ext cx="8243351" cy="857250"/>
          </a:xfrm>
        </p:spPr>
        <p:txBody>
          <a:bodyPr tIns="182880"/>
          <a:lstStyle>
            <a:lvl1pPr algn="l">
              <a:lnSpc>
                <a:spcPct val="65000"/>
              </a:lnSpc>
              <a:defRPr lang="en-US" sz="4950" kern="1200" dirty="0">
                <a:ln w="6350">
                  <a:solidFill>
                    <a:schemeClr val="tx1"/>
                  </a:solidFill>
                </a:ln>
                <a:gradFill>
                  <a:gsLst>
                    <a:gs pos="5000">
                      <a:srgbClr val="6BA8DD"/>
                    </a:gs>
                    <a:gs pos="89000">
                      <a:srgbClr val="8CA0B1"/>
                    </a:gs>
                    <a:gs pos="74000">
                      <a:srgbClr val="A1B5C7"/>
                    </a:gs>
                    <a:gs pos="65000">
                      <a:srgbClr val="C4D6E6"/>
                    </a:gs>
                    <a:gs pos="27000">
                      <a:srgbClr val="96B0C7"/>
                    </a:gs>
                    <a:gs pos="43000">
                      <a:srgbClr val="B3C6D6"/>
                    </a:gs>
                  </a:gsLst>
                  <a:lin ang="4800000" scaled="0"/>
                </a:gradFill>
                <a:effectLst/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86743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14538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60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49" y="205979"/>
            <a:ext cx="8243351" cy="857250"/>
          </a:xfrm>
        </p:spPr>
        <p:txBody>
          <a:bodyPr tIns="182880"/>
          <a:lstStyle>
            <a:lvl1pPr algn="l">
              <a:lnSpc>
                <a:spcPct val="65000"/>
              </a:lnSpc>
              <a:defRPr lang="en-US" sz="4950" kern="1200" dirty="0">
                <a:ln w="6350">
                  <a:solidFill>
                    <a:schemeClr val="tx1"/>
                  </a:solidFill>
                </a:ln>
                <a:gradFill>
                  <a:gsLst>
                    <a:gs pos="5000">
                      <a:srgbClr val="6BA8DD"/>
                    </a:gs>
                    <a:gs pos="89000">
                      <a:srgbClr val="8CA0B1"/>
                    </a:gs>
                    <a:gs pos="74000">
                      <a:srgbClr val="A1B5C7"/>
                    </a:gs>
                    <a:gs pos="65000">
                      <a:srgbClr val="C4D6E6"/>
                    </a:gs>
                    <a:gs pos="27000">
                      <a:srgbClr val="96B0C7"/>
                    </a:gs>
                    <a:gs pos="43000">
                      <a:srgbClr val="B3C6D6"/>
                    </a:gs>
                  </a:gsLst>
                  <a:lin ang="4800000" scaled="0"/>
                </a:gradFill>
                <a:effectLst/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449" y="1200152"/>
            <a:ext cx="8243351" cy="3394473"/>
          </a:xfrm>
        </p:spPr>
        <p:txBody>
          <a:bodyPr anchor="t" anchorCtr="0"/>
          <a:lstStyle>
            <a:lvl1pPr marL="211931" indent="-211931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96B0C7"/>
              </a:buClr>
              <a:buFont typeface="Wingdings" panose="05000000000000000000" pitchFamily="2" charset="2"/>
              <a:buChar char="§"/>
              <a:defRPr/>
            </a:lvl1pPr>
            <a:lvl2pPr algn="l">
              <a:defRPr/>
            </a:lvl2pPr>
            <a:lvl3pPr algn="l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296682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49" y="205979"/>
            <a:ext cx="8243351" cy="857250"/>
          </a:xfrm>
        </p:spPr>
        <p:txBody>
          <a:bodyPr tIns="182880"/>
          <a:lstStyle>
            <a:lvl1pPr algn="l">
              <a:lnSpc>
                <a:spcPct val="65000"/>
              </a:lnSpc>
              <a:defRPr lang="en-US" sz="4950" kern="1200" dirty="0">
                <a:ln w="6350">
                  <a:solidFill>
                    <a:schemeClr val="tx1"/>
                  </a:solidFill>
                </a:ln>
                <a:gradFill>
                  <a:gsLst>
                    <a:gs pos="5000">
                      <a:srgbClr val="6BA8DD"/>
                    </a:gs>
                    <a:gs pos="89000">
                      <a:srgbClr val="8CA0B1"/>
                    </a:gs>
                    <a:gs pos="74000">
                      <a:srgbClr val="A1B5C7"/>
                    </a:gs>
                    <a:gs pos="65000">
                      <a:srgbClr val="C4D6E6"/>
                    </a:gs>
                    <a:gs pos="27000">
                      <a:srgbClr val="96B0C7"/>
                    </a:gs>
                    <a:gs pos="43000">
                      <a:srgbClr val="B3C6D6"/>
                    </a:gs>
                  </a:gsLst>
                  <a:lin ang="4800000" scaled="0"/>
                </a:gradFill>
                <a:effectLst/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816075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09089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207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18pt Intel Clear bullet one</a:t>
            </a:r>
          </a:p>
          <a:p>
            <a:pPr lvl="2"/>
            <a:r>
              <a:rPr lang="en-US" dirty="0" smtClean="0"/>
              <a:t>18pt Intel Clear sub-bullet</a:t>
            </a:r>
          </a:p>
          <a:p>
            <a:pPr lvl="3"/>
            <a:r>
              <a:rPr lang="en-US" dirty="0" smtClean="0"/>
              <a:t>16pt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49" y="205979"/>
            <a:ext cx="8243351" cy="857250"/>
          </a:xfrm>
        </p:spPr>
        <p:txBody>
          <a:bodyPr tIns="182880"/>
          <a:lstStyle>
            <a:lvl1pPr algn="l">
              <a:lnSpc>
                <a:spcPct val="65000"/>
              </a:lnSpc>
              <a:defRPr lang="en-US" sz="4950" kern="1200" dirty="0">
                <a:ln w="6350">
                  <a:solidFill>
                    <a:schemeClr val="tx1"/>
                  </a:solidFill>
                </a:ln>
                <a:gradFill>
                  <a:gsLst>
                    <a:gs pos="5000">
                      <a:srgbClr val="6BA8DD"/>
                    </a:gs>
                    <a:gs pos="89000">
                      <a:srgbClr val="8CA0B1"/>
                    </a:gs>
                    <a:gs pos="74000">
                      <a:srgbClr val="A1B5C7"/>
                    </a:gs>
                    <a:gs pos="65000">
                      <a:srgbClr val="C4D6E6"/>
                    </a:gs>
                    <a:gs pos="27000">
                      <a:srgbClr val="96B0C7"/>
                    </a:gs>
                    <a:gs pos="43000">
                      <a:srgbClr val="B3C6D6"/>
                    </a:gs>
                  </a:gsLst>
                  <a:lin ang="4800000" scaled="0"/>
                </a:gradFill>
                <a:effectLst/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449" y="1200152"/>
            <a:ext cx="8243351" cy="3394473"/>
          </a:xfrm>
        </p:spPr>
        <p:txBody>
          <a:bodyPr anchor="t" anchorCtr="0"/>
          <a:lstStyle>
            <a:lvl1pPr marL="211931" indent="-211931" algn="l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96B0C7"/>
              </a:buClr>
              <a:buFont typeface="Wingdings" panose="05000000000000000000" pitchFamily="2" charset="2"/>
              <a:buChar char="§"/>
              <a:defRPr/>
            </a:lvl1pPr>
            <a:lvl2pPr algn="l">
              <a:defRPr/>
            </a:lvl2pPr>
            <a:lvl3pPr algn="l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00053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49" y="205979"/>
            <a:ext cx="8243351" cy="857250"/>
          </a:xfrm>
        </p:spPr>
        <p:txBody>
          <a:bodyPr tIns="182880"/>
          <a:lstStyle>
            <a:lvl1pPr algn="l">
              <a:lnSpc>
                <a:spcPct val="65000"/>
              </a:lnSpc>
              <a:defRPr lang="en-US" sz="4950" kern="1200" dirty="0">
                <a:ln w="6350">
                  <a:solidFill>
                    <a:schemeClr val="tx1"/>
                  </a:solidFill>
                </a:ln>
                <a:gradFill>
                  <a:gsLst>
                    <a:gs pos="5000">
                      <a:srgbClr val="6BA8DD"/>
                    </a:gs>
                    <a:gs pos="89000">
                      <a:srgbClr val="8CA0B1"/>
                    </a:gs>
                    <a:gs pos="74000">
                      <a:srgbClr val="A1B5C7"/>
                    </a:gs>
                    <a:gs pos="65000">
                      <a:srgbClr val="C4D6E6"/>
                    </a:gs>
                    <a:gs pos="27000">
                      <a:srgbClr val="96B0C7"/>
                    </a:gs>
                    <a:gs pos="43000">
                      <a:srgbClr val="B3C6D6"/>
                    </a:gs>
                  </a:gsLst>
                  <a:lin ang="4800000" scaled="0"/>
                </a:gradFill>
                <a:effectLst/>
                <a:latin typeface="Intel Clear Pro" panose="020B0804020202060201" pitchFamily="34" charset="0"/>
                <a:ea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05948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92381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415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 panose="020B0604020203020204" pitchFamily="34" charset="0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 panose="020B0604020203020204" pitchFamily="34" charset="0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704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2"/>
                </a:solidFill>
                <a:latin typeface="+mn-lt"/>
                <a:cs typeface="Intel Clear Light" panose="020B0404020203020204" pitchFamily="34" charset="0"/>
              </a:defRPr>
            </a:lvl1pPr>
            <a:lvl2pPr marL="417513" indent="-225425">
              <a:buFont typeface="Lucida Grande"/>
              <a:buChar char="−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defRPr sz="1200">
                <a:latin typeface="+mn-lt"/>
              </a:defRPr>
            </a:lvl3pPr>
            <a:lvl4pPr>
              <a:defRPr sz="110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 dirty="0" smtClean="0"/>
              <a:t>“36pt Intel Clear Bold Text”</a:t>
            </a:r>
          </a:p>
          <a:p>
            <a:pPr lvl="1"/>
            <a:r>
              <a:rPr lang="en-US" dirty="0" err="1" smtClean="0"/>
              <a:t>12pt</a:t>
            </a:r>
            <a:r>
              <a:rPr lang="en-US" dirty="0" smtClean="0"/>
              <a:t> Attribution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 smtClean="0"/>
              <a:t>Insert photo here. Drag picture to placeholder or click icon to add.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824387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400" dirty="0" smtClean="0"/>
            </a:lvl3pPr>
            <a:lvl4pPr>
              <a:defRPr lang="en-US" sz="1200" dirty="0" smtClean="0"/>
            </a:lvl4pPr>
            <a:lvl5pPr>
              <a:defRPr lang="en-US" sz="12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 smtClean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 smtClean="0"/>
              <a:t>16pt Intel Clear bullet one</a:t>
            </a:r>
          </a:p>
          <a:p>
            <a:pPr lvl="2"/>
            <a:r>
              <a:rPr lang="en-US" dirty="0" err="1" smtClean="0"/>
              <a:t>14pt</a:t>
            </a:r>
            <a:r>
              <a:rPr lang="en-US" dirty="0" smtClean="0"/>
              <a:t> Intel Clear third level</a:t>
            </a:r>
          </a:p>
          <a:p>
            <a:pPr lvl="3"/>
            <a:r>
              <a:rPr lang="en-US" dirty="0" err="1" smtClean="0"/>
              <a:t>12pt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12pt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 smtClean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28pt Intel Clear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6.xml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theme" Target="../theme/theme2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0.xml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theme" Target="../theme/theme3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31.xml"/><Relationship Id="rId9" Type="http://schemas.openxmlformats.org/officeDocument/2006/relationships/image" Target="../media/image10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4.xml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theme" Target="../theme/theme4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38.xml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theme" Target="../theme/theme5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39.xml"/><Relationship Id="rId9" Type="http://schemas.openxmlformats.org/officeDocument/2006/relationships/image" Target="../media/image1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42.xml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theme" Target="../theme/theme6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4026" y="4856954"/>
            <a:ext cx="171681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 rtl="0"/>
            <a:r>
              <a:rPr lang="en-US" sz="12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Intel Clear"/>
              </a:rPr>
              <a:t>Internet of Things Group</a:t>
            </a:r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28pt Intel Clear 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18pt Intel Clear body text</a:t>
            </a:r>
          </a:p>
          <a:p>
            <a:pPr lvl="1"/>
            <a:r>
              <a:rPr lang="en-US" dirty="0" smtClean="0"/>
              <a:t>16pt Intel Clear bullet one</a:t>
            </a:r>
          </a:p>
          <a:p>
            <a:pPr lvl="2"/>
            <a:r>
              <a:rPr lang="en-US" dirty="0" smtClean="0"/>
              <a:t>16pt Intel Clear sub-bullet</a:t>
            </a:r>
          </a:p>
          <a:p>
            <a:pPr lvl="3"/>
            <a:r>
              <a:rPr lang="en-US" dirty="0" err="1" smtClean="0"/>
              <a:t>14pt</a:t>
            </a:r>
            <a:r>
              <a:rPr lang="en-US" dirty="0" smtClean="0"/>
              <a:t> Intel Clear fourth level</a:t>
            </a:r>
          </a:p>
          <a:p>
            <a:pPr lvl="4"/>
            <a:r>
              <a:rPr lang="en-US" dirty="0" err="1" smtClean="0"/>
              <a:t>14pt</a:t>
            </a:r>
            <a:r>
              <a:rPr lang="en-US" dirty="0" smtClean="0"/>
              <a:t> Intel Clear 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2438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 Light" panose="020B0404020203020204" pitchFamily="34" charset="0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9" r:id="rId2"/>
    <p:sldLayoutId id="2147483674" r:id="rId3"/>
    <p:sldLayoutId id="2147483650" r:id="rId4"/>
    <p:sldLayoutId id="2147483684" r:id="rId5"/>
    <p:sldLayoutId id="2147483652" r:id="rId6"/>
    <p:sldLayoutId id="2147483660" r:id="rId7"/>
    <p:sldLayoutId id="2147483668" r:id="rId8"/>
    <p:sldLayoutId id="2147483669" r:id="rId9"/>
    <p:sldLayoutId id="2147483670" r:id="rId10"/>
    <p:sldLayoutId id="2147483672" r:id="rId11"/>
    <p:sldLayoutId id="2147483651" r:id="rId12"/>
    <p:sldLayoutId id="2147483677" r:id="rId13"/>
    <p:sldLayoutId id="2147483665" r:id="rId14"/>
    <p:sldLayoutId id="2147483654" r:id="rId15"/>
    <p:sldLayoutId id="2147483655" r:id="rId16"/>
    <p:sldLayoutId id="2147483676" r:id="rId17"/>
    <p:sldLayoutId id="2147483683" r:id="rId18"/>
    <p:sldLayoutId id="2147483681" r:id="rId19"/>
    <p:sldLayoutId id="2147483685" r:id="rId20"/>
    <p:sldLayoutId id="2147483711" r:id="rId21"/>
    <p:sldLayoutId id="2147483712" r:id="rId22"/>
    <p:sldLayoutId id="2147483713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i="0" kern="1200" spc="0" baseline="0">
          <a:solidFill>
            <a:srgbClr val="003C71"/>
          </a:solidFill>
          <a:latin typeface="Intel Clear"/>
          <a:ea typeface="Intel Clear Light" panose="020B0404020203020204" pitchFamily="34" charset="0"/>
          <a:cs typeface="Intel Clear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hidden="1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23967" y="-79601"/>
            <a:ext cx="9612086" cy="5406798"/>
          </a:xfrm>
          <a:prstGeom prst="rect">
            <a:avLst/>
          </a:prstGeom>
        </p:spPr>
      </p:pic>
      <p:pic>
        <p:nvPicPr>
          <p:cNvPr id="28" name="Picture 27" hidden="1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657" y="0"/>
            <a:ext cx="6309360" cy="5143500"/>
          </a:xfrm>
          <a:prstGeom prst="rect">
            <a:avLst/>
          </a:prstGeom>
        </p:spPr>
      </p:pic>
      <p:grpSp>
        <p:nvGrpSpPr>
          <p:cNvPr id="5" name="Group 4" hidden="1"/>
          <p:cNvGrpSpPr/>
          <p:nvPr userDrawn="1"/>
        </p:nvGrpSpPr>
        <p:grpSpPr>
          <a:xfrm>
            <a:off x="339649" y="4799078"/>
            <a:ext cx="8567012" cy="276993"/>
            <a:chOff x="452865" y="6398779"/>
            <a:chExt cx="11422682" cy="369325"/>
          </a:xfrm>
        </p:grpSpPr>
        <p:sp>
          <p:nvSpPr>
            <p:cNvPr id="8" name="TextBox 7"/>
            <p:cNvSpPr txBox="1"/>
            <p:nvPr/>
          </p:nvSpPr>
          <p:spPr>
            <a:xfrm>
              <a:off x="452865" y="6398780"/>
              <a:ext cx="3821914" cy="369324"/>
            </a:xfrm>
            <a:prstGeom prst="rect">
              <a:avLst/>
            </a:prstGeom>
            <a:noFill/>
          </p:spPr>
          <p:txBody>
            <a:bodyPr wrap="square" lIns="121915" tIns="60957" rIns="121915" bIns="60957" rtlCol="0">
              <a:spAutoFit/>
            </a:bodyPr>
            <a:lstStyle/>
            <a:p>
              <a:pPr defTabSz="914310">
                <a:defRPr/>
              </a:pPr>
              <a:r>
                <a:rPr lang="en-US" sz="1000" dirty="0">
                  <a:solidFill>
                    <a:srgbClr val="127BCA"/>
                  </a:solidFill>
                </a:rPr>
                <a:t>AUTONOMOUS DRIVING INVESTOR DAY</a:t>
              </a:r>
              <a:endParaRPr lang="en-US" sz="700" dirty="0">
                <a:solidFill>
                  <a:srgbClr val="127BCA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79735" y="6398779"/>
              <a:ext cx="1695812" cy="348806"/>
            </a:xfrm>
            <a:prstGeom prst="rect">
              <a:avLst/>
            </a:prstGeom>
            <a:noFill/>
          </p:spPr>
          <p:txBody>
            <a:bodyPr wrap="square" lIns="121915" tIns="60957" rIns="121915" bIns="60957" rtlCol="0">
              <a:spAutoFit/>
            </a:bodyPr>
            <a:lstStyle/>
            <a:p>
              <a:pPr algn="r" defTabSz="914310"/>
              <a:r>
                <a:rPr lang="en-US" sz="900" dirty="0">
                  <a:solidFill>
                    <a:srgbClr val="127BCA"/>
                  </a:solidFill>
                </a:rPr>
                <a:t>Intel Confidential</a:t>
              </a:r>
            </a:p>
          </p:txBody>
        </p:sp>
      </p:grpSp>
      <p:sp>
        <p:nvSpPr>
          <p:cNvPr id="4115" name="Rectangle 19" hidden="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16" name="Rectangle 20" hidden="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2"/>
            <a:ext cx="8229600" cy="339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brightnessContrast bright="25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59"/>
            <a:ext cx="7277184" cy="48727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3987801"/>
            <a:ext cx="9144000" cy="1155700"/>
          </a:xfrm>
          <a:prstGeom prst="rect">
            <a:avLst/>
          </a:prstGeom>
          <a:blipFill dpi="0" rotWithShape="1">
            <a:blip r:embed="rId11" cstate="screen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79"/>
                      </a14:imgEffect>
                      <a14:imgEffect>
                        <a14:colorTemperature colorTemp="6606"/>
                      </a14:imgEffect>
                      <a14:imgEffect>
                        <a14:brightnessContrast bright="-27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991" t="2" b="-46400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29" tIns="34266" rIns="68529" bIns="34266" numCol="1" rtlCol="0" anchor="t" anchorCtr="1" compatLnSpc="1">
            <a:prstTxWarp prst="textNoShape">
              <a:avLst/>
            </a:prstTxWarp>
            <a:noAutofit/>
          </a:bodyPr>
          <a:lstStyle/>
          <a:p>
            <a:pPr algn="ctr" defTabSz="685800" fontAlgn="base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prstClr val="white"/>
              </a:buClr>
              <a:buFont typeface="Wingdings" pitchFamily="2" charset="2"/>
              <a:buNone/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00543" y="-980489"/>
            <a:ext cx="6944155" cy="69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93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ransition>
    <p:fade/>
  </p:transition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>
              <a:alpha val="80000"/>
            </a:schemeClr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25057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501143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751715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002286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123546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312345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1750">
          <a:solidFill>
            <a:schemeClr val="tx1"/>
          </a:solidFill>
          <a:effectLst/>
          <a:latin typeface="+mn-lt"/>
          <a:cs typeface="+mn-cs"/>
        </a:defRPr>
      </a:lvl2pPr>
      <a:lvl3pPr marL="501143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1500">
          <a:solidFill>
            <a:schemeClr val="tx1"/>
          </a:solidFill>
          <a:effectLst/>
          <a:latin typeface="+mn-lt"/>
          <a:cs typeface="+mn-cs"/>
        </a:defRPr>
      </a:lvl3pPr>
      <a:lvl4pPr marL="757805" indent="-131377" algn="l" rtl="0" eaLnBrk="1" fontAlgn="base" hangingPunct="1">
        <a:spcBef>
          <a:spcPct val="20000"/>
        </a:spcBef>
        <a:spcAft>
          <a:spcPct val="0"/>
        </a:spcAft>
        <a:buChar char="–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946604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1197175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1447747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1698317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1948889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0572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01143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51715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2286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2858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03428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54000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04571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hidden="1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23967" y="-79601"/>
            <a:ext cx="9612086" cy="5406798"/>
          </a:xfrm>
          <a:prstGeom prst="rect">
            <a:avLst/>
          </a:prstGeom>
        </p:spPr>
      </p:pic>
      <p:pic>
        <p:nvPicPr>
          <p:cNvPr id="28" name="Picture 27" hidden="1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657" y="0"/>
            <a:ext cx="6309360" cy="5143500"/>
          </a:xfrm>
          <a:prstGeom prst="rect">
            <a:avLst/>
          </a:prstGeom>
        </p:spPr>
      </p:pic>
      <p:grpSp>
        <p:nvGrpSpPr>
          <p:cNvPr id="5" name="Group 4" hidden="1"/>
          <p:cNvGrpSpPr/>
          <p:nvPr userDrawn="1"/>
        </p:nvGrpSpPr>
        <p:grpSpPr>
          <a:xfrm>
            <a:off x="339649" y="4799078"/>
            <a:ext cx="8567012" cy="276993"/>
            <a:chOff x="452865" y="6398779"/>
            <a:chExt cx="11422682" cy="369325"/>
          </a:xfrm>
        </p:grpSpPr>
        <p:sp>
          <p:nvSpPr>
            <p:cNvPr id="8" name="TextBox 7"/>
            <p:cNvSpPr txBox="1"/>
            <p:nvPr/>
          </p:nvSpPr>
          <p:spPr>
            <a:xfrm>
              <a:off x="452865" y="6398780"/>
              <a:ext cx="3821914" cy="369324"/>
            </a:xfrm>
            <a:prstGeom prst="rect">
              <a:avLst/>
            </a:prstGeom>
            <a:noFill/>
          </p:spPr>
          <p:txBody>
            <a:bodyPr wrap="square" lIns="121915" tIns="60957" rIns="121915" bIns="60957" rtlCol="0">
              <a:spAutoFit/>
            </a:bodyPr>
            <a:lstStyle/>
            <a:p>
              <a:pPr defTabSz="914310">
                <a:defRPr/>
              </a:pPr>
              <a:r>
                <a:rPr lang="en-US" sz="1000" dirty="0">
                  <a:solidFill>
                    <a:srgbClr val="127BCA"/>
                  </a:solidFill>
                </a:rPr>
                <a:t>AUTONOMOUS DRIVING INVESTOR DAY</a:t>
              </a:r>
              <a:endParaRPr lang="en-US" sz="700" dirty="0">
                <a:solidFill>
                  <a:srgbClr val="127BCA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79735" y="6398779"/>
              <a:ext cx="1695812" cy="348806"/>
            </a:xfrm>
            <a:prstGeom prst="rect">
              <a:avLst/>
            </a:prstGeom>
            <a:noFill/>
          </p:spPr>
          <p:txBody>
            <a:bodyPr wrap="square" lIns="121915" tIns="60957" rIns="121915" bIns="60957" rtlCol="0">
              <a:spAutoFit/>
            </a:bodyPr>
            <a:lstStyle/>
            <a:p>
              <a:pPr algn="r" defTabSz="914310"/>
              <a:r>
                <a:rPr lang="en-US" sz="900" dirty="0">
                  <a:solidFill>
                    <a:srgbClr val="127BCA"/>
                  </a:solidFill>
                </a:rPr>
                <a:t>Intel Confidential</a:t>
              </a:r>
            </a:p>
          </p:txBody>
        </p:sp>
      </p:grpSp>
      <p:sp>
        <p:nvSpPr>
          <p:cNvPr id="4115" name="Rectangle 19" hidden="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16" name="Rectangle 20" hidden="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2"/>
            <a:ext cx="8229600" cy="339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brightnessContrast bright="25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59"/>
            <a:ext cx="7277184" cy="48727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3987801"/>
            <a:ext cx="9144000" cy="1155700"/>
          </a:xfrm>
          <a:prstGeom prst="rect">
            <a:avLst/>
          </a:prstGeom>
          <a:blipFill dpi="0" rotWithShape="1">
            <a:blip r:embed="rId11" cstate="screen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79"/>
                      </a14:imgEffect>
                      <a14:imgEffect>
                        <a14:colorTemperature colorTemp="6606"/>
                      </a14:imgEffect>
                      <a14:imgEffect>
                        <a14:brightnessContrast bright="-27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991" t="2" b="-46400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29" tIns="34266" rIns="68529" bIns="34266" numCol="1" rtlCol="0" anchor="t" anchorCtr="1" compatLnSpc="1">
            <a:prstTxWarp prst="textNoShape">
              <a:avLst/>
            </a:prstTxWarp>
            <a:noAutofit/>
          </a:bodyPr>
          <a:lstStyle/>
          <a:p>
            <a:pPr algn="ctr" defTabSz="685800" fontAlgn="base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prstClr val="white"/>
              </a:buClr>
              <a:buFont typeface="Wingdings" pitchFamily="2" charset="2"/>
              <a:buNone/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00543" y="-980489"/>
            <a:ext cx="6944155" cy="69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43843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</p:sldLayoutIdLst>
  <p:transition>
    <p:fade/>
  </p:transition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>
              <a:alpha val="80000"/>
            </a:schemeClr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25057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501143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751715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002286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123546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312345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1750">
          <a:solidFill>
            <a:schemeClr val="tx1"/>
          </a:solidFill>
          <a:effectLst/>
          <a:latin typeface="+mn-lt"/>
          <a:cs typeface="+mn-cs"/>
        </a:defRPr>
      </a:lvl2pPr>
      <a:lvl3pPr marL="501143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1500">
          <a:solidFill>
            <a:schemeClr val="tx1"/>
          </a:solidFill>
          <a:effectLst/>
          <a:latin typeface="+mn-lt"/>
          <a:cs typeface="+mn-cs"/>
        </a:defRPr>
      </a:lvl3pPr>
      <a:lvl4pPr marL="757805" indent="-131377" algn="l" rtl="0" eaLnBrk="1" fontAlgn="base" hangingPunct="1">
        <a:spcBef>
          <a:spcPct val="20000"/>
        </a:spcBef>
        <a:spcAft>
          <a:spcPct val="0"/>
        </a:spcAft>
        <a:buChar char="–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946604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1197175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1447747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1698317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1948889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0572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01143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51715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2286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2858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03428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54000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04571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hidden="1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23967" y="-79601"/>
            <a:ext cx="9612086" cy="5406798"/>
          </a:xfrm>
          <a:prstGeom prst="rect">
            <a:avLst/>
          </a:prstGeom>
        </p:spPr>
      </p:pic>
      <p:pic>
        <p:nvPicPr>
          <p:cNvPr id="28" name="Picture 27" hidden="1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657" y="0"/>
            <a:ext cx="6309360" cy="5143500"/>
          </a:xfrm>
          <a:prstGeom prst="rect">
            <a:avLst/>
          </a:prstGeom>
        </p:spPr>
      </p:pic>
      <p:grpSp>
        <p:nvGrpSpPr>
          <p:cNvPr id="5" name="Group 4" hidden="1"/>
          <p:cNvGrpSpPr/>
          <p:nvPr userDrawn="1"/>
        </p:nvGrpSpPr>
        <p:grpSpPr>
          <a:xfrm>
            <a:off x="339649" y="4799078"/>
            <a:ext cx="8567012" cy="276993"/>
            <a:chOff x="452865" y="6398779"/>
            <a:chExt cx="11422682" cy="369325"/>
          </a:xfrm>
        </p:grpSpPr>
        <p:sp>
          <p:nvSpPr>
            <p:cNvPr id="8" name="TextBox 7"/>
            <p:cNvSpPr txBox="1"/>
            <p:nvPr/>
          </p:nvSpPr>
          <p:spPr>
            <a:xfrm>
              <a:off x="452865" y="6398780"/>
              <a:ext cx="3821914" cy="369324"/>
            </a:xfrm>
            <a:prstGeom prst="rect">
              <a:avLst/>
            </a:prstGeom>
            <a:noFill/>
          </p:spPr>
          <p:txBody>
            <a:bodyPr wrap="square" lIns="121915" tIns="60957" rIns="121915" bIns="60957" rtlCol="0">
              <a:spAutoFit/>
            </a:bodyPr>
            <a:lstStyle/>
            <a:p>
              <a:pPr defTabSz="914310">
                <a:defRPr/>
              </a:pPr>
              <a:r>
                <a:rPr lang="en-US" sz="1000" dirty="0">
                  <a:solidFill>
                    <a:srgbClr val="127BCA"/>
                  </a:solidFill>
                </a:rPr>
                <a:t>AUTONOMOUS DRIVING INVESTOR DAY</a:t>
              </a:r>
              <a:endParaRPr lang="en-US" sz="700" dirty="0">
                <a:solidFill>
                  <a:srgbClr val="127BCA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79735" y="6398779"/>
              <a:ext cx="1695812" cy="348806"/>
            </a:xfrm>
            <a:prstGeom prst="rect">
              <a:avLst/>
            </a:prstGeom>
            <a:noFill/>
          </p:spPr>
          <p:txBody>
            <a:bodyPr wrap="square" lIns="121915" tIns="60957" rIns="121915" bIns="60957" rtlCol="0">
              <a:spAutoFit/>
            </a:bodyPr>
            <a:lstStyle/>
            <a:p>
              <a:pPr algn="r" defTabSz="914310"/>
              <a:r>
                <a:rPr lang="en-US" sz="900" dirty="0">
                  <a:solidFill>
                    <a:srgbClr val="127BCA"/>
                  </a:solidFill>
                </a:rPr>
                <a:t>Intel Confidential</a:t>
              </a:r>
            </a:p>
          </p:txBody>
        </p:sp>
      </p:grpSp>
      <p:sp>
        <p:nvSpPr>
          <p:cNvPr id="4115" name="Rectangle 19" hidden="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16" name="Rectangle 20" hidden="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2"/>
            <a:ext cx="8229600" cy="339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brightnessContrast bright="25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59"/>
            <a:ext cx="7277184" cy="48727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3987801"/>
            <a:ext cx="9144000" cy="1155700"/>
          </a:xfrm>
          <a:prstGeom prst="rect">
            <a:avLst/>
          </a:prstGeom>
          <a:blipFill dpi="0" rotWithShape="1">
            <a:blip r:embed="rId11" cstate="screen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79"/>
                      </a14:imgEffect>
                      <a14:imgEffect>
                        <a14:colorTemperature colorTemp="6606"/>
                      </a14:imgEffect>
                      <a14:imgEffect>
                        <a14:brightnessContrast bright="-27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991" t="2" b="-46400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29" tIns="34266" rIns="68529" bIns="34266" numCol="1" rtlCol="0" anchor="t" anchorCtr="1" compatLnSpc="1">
            <a:prstTxWarp prst="textNoShape">
              <a:avLst/>
            </a:prstTxWarp>
            <a:noAutofit/>
          </a:bodyPr>
          <a:lstStyle/>
          <a:p>
            <a:pPr algn="ctr" defTabSz="685800" fontAlgn="base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prstClr val="white"/>
              </a:buClr>
              <a:buFont typeface="Wingdings" pitchFamily="2" charset="2"/>
              <a:buNone/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00543" y="-980489"/>
            <a:ext cx="6944155" cy="69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878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transition>
    <p:fade/>
  </p:transition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>
              <a:alpha val="80000"/>
            </a:schemeClr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25057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501143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751715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002286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123546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312345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1750">
          <a:solidFill>
            <a:schemeClr val="tx1"/>
          </a:solidFill>
          <a:effectLst/>
          <a:latin typeface="+mn-lt"/>
          <a:cs typeface="+mn-cs"/>
        </a:defRPr>
      </a:lvl2pPr>
      <a:lvl3pPr marL="501143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1500">
          <a:solidFill>
            <a:schemeClr val="tx1"/>
          </a:solidFill>
          <a:effectLst/>
          <a:latin typeface="+mn-lt"/>
          <a:cs typeface="+mn-cs"/>
        </a:defRPr>
      </a:lvl3pPr>
      <a:lvl4pPr marL="757805" indent="-131377" algn="l" rtl="0" eaLnBrk="1" fontAlgn="base" hangingPunct="1">
        <a:spcBef>
          <a:spcPct val="20000"/>
        </a:spcBef>
        <a:spcAft>
          <a:spcPct val="0"/>
        </a:spcAft>
        <a:buChar char="–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946604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1197175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1447747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1698317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1948889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0572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01143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51715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2286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2858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03428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54000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04571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hidden="1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23967" y="-79601"/>
            <a:ext cx="9612086" cy="5406798"/>
          </a:xfrm>
          <a:prstGeom prst="rect">
            <a:avLst/>
          </a:prstGeom>
        </p:spPr>
      </p:pic>
      <p:pic>
        <p:nvPicPr>
          <p:cNvPr id="28" name="Picture 27" hidden="1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657" y="0"/>
            <a:ext cx="6309360" cy="5143500"/>
          </a:xfrm>
          <a:prstGeom prst="rect">
            <a:avLst/>
          </a:prstGeom>
        </p:spPr>
      </p:pic>
      <p:grpSp>
        <p:nvGrpSpPr>
          <p:cNvPr id="5" name="Group 4" hidden="1"/>
          <p:cNvGrpSpPr/>
          <p:nvPr userDrawn="1"/>
        </p:nvGrpSpPr>
        <p:grpSpPr>
          <a:xfrm>
            <a:off x="339649" y="4799078"/>
            <a:ext cx="8567012" cy="276993"/>
            <a:chOff x="452865" y="6398779"/>
            <a:chExt cx="11422682" cy="369325"/>
          </a:xfrm>
        </p:grpSpPr>
        <p:sp>
          <p:nvSpPr>
            <p:cNvPr id="8" name="TextBox 7"/>
            <p:cNvSpPr txBox="1"/>
            <p:nvPr/>
          </p:nvSpPr>
          <p:spPr>
            <a:xfrm>
              <a:off x="452865" y="6398780"/>
              <a:ext cx="3821914" cy="369324"/>
            </a:xfrm>
            <a:prstGeom prst="rect">
              <a:avLst/>
            </a:prstGeom>
            <a:noFill/>
          </p:spPr>
          <p:txBody>
            <a:bodyPr wrap="square" lIns="121915" tIns="60957" rIns="121915" bIns="60957" rtlCol="0">
              <a:spAutoFit/>
            </a:bodyPr>
            <a:lstStyle/>
            <a:p>
              <a:pPr defTabSz="914310">
                <a:defRPr/>
              </a:pPr>
              <a:r>
                <a:rPr lang="en-US" sz="1000" dirty="0">
                  <a:solidFill>
                    <a:srgbClr val="127BCA"/>
                  </a:solidFill>
                </a:rPr>
                <a:t>AUTONOMOUS DRIVING INVESTOR DAY</a:t>
              </a:r>
              <a:endParaRPr lang="en-US" sz="700" dirty="0">
                <a:solidFill>
                  <a:srgbClr val="127BCA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79735" y="6398779"/>
              <a:ext cx="1695812" cy="348806"/>
            </a:xfrm>
            <a:prstGeom prst="rect">
              <a:avLst/>
            </a:prstGeom>
            <a:noFill/>
          </p:spPr>
          <p:txBody>
            <a:bodyPr wrap="square" lIns="121915" tIns="60957" rIns="121915" bIns="60957" rtlCol="0">
              <a:spAutoFit/>
            </a:bodyPr>
            <a:lstStyle/>
            <a:p>
              <a:pPr algn="r" defTabSz="914310"/>
              <a:r>
                <a:rPr lang="en-US" sz="900" dirty="0">
                  <a:solidFill>
                    <a:srgbClr val="127BCA"/>
                  </a:solidFill>
                </a:rPr>
                <a:t>Intel Confidential</a:t>
              </a:r>
            </a:p>
          </p:txBody>
        </p:sp>
      </p:grpSp>
      <p:sp>
        <p:nvSpPr>
          <p:cNvPr id="4115" name="Rectangle 19" hidden="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16" name="Rectangle 20" hidden="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2"/>
            <a:ext cx="8229600" cy="339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brightnessContrast bright="25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59"/>
            <a:ext cx="7277184" cy="48727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3987801"/>
            <a:ext cx="9144000" cy="1155700"/>
          </a:xfrm>
          <a:prstGeom prst="rect">
            <a:avLst/>
          </a:prstGeom>
          <a:blipFill dpi="0" rotWithShape="1">
            <a:blip r:embed="rId11" cstate="screen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79"/>
                      </a14:imgEffect>
                      <a14:imgEffect>
                        <a14:colorTemperature colorTemp="6606"/>
                      </a14:imgEffect>
                      <a14:imgEffect>
                        <a14:brightnessContrast bright="-27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991" t="2" b="-46400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29" tIns="34266" rIns="68529" bIns="34266" numCol="1" rtlCol="0" anchor="t" anchorCtr="1" compatLnSpc="1">
            <a:prstTxWarp prst="textNoShape">
              <a:avLst/>
            </a:prstTxWarp>
            <a:noAutofit/>
          </a:bodyPr>
          <a:lstStyle/>
          <a:p>
            <a:pPr algn="ctr" defTabSz="685800" fontAlgn="base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prstClr val="white"/>
              </a:buClr>
              <a:buFont typeface="Wingdings" pitchFamily="2" charset="2"/>
              <a:buNone/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00543" y="-980489"/>
            <a:ext cx="6944155" cy="69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4082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</p:sldLayoutIdLst>
  <p:transition>
    <p:fade/>
  </p:transition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>
              <a:alpha val="80000"/>
            </a:schemeClr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25057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501143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751715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002286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123546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312345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1750">
          <a:solidFill>
            <a:schemeClr val="tx1"/>
          </a:solidFill>
          <a:effectLst/>
          <a:latin typeface="+mn-lt"/>
          <a:cs typeface="+mn-cs"/>
        </a:defRPr>
      </a:lvl2pPr>
      <a:lvl3pPr marL="501143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1500">
          <a:solidFill>
            <a:schemeClr val="tx1"/>
          </a:solidFill>
          <a:effectLst/>
          <a:latin typeface="+mn-lt"/>
          <a:cs typeface="+mn-cs"/>
        </a:defRPr>
      </a:lvl3pPr>
      <a:lvl4pPr marL="757805" indent="-131377" algn="l" rtl="0" eaLnBrk="1" fontAlgn="base" hangingPunct="1">
        <a:spcBef>
          <a:spcPct val="20000"/>
        </a:spcBef>
        <a:spcAft>
          <a:spcPct val="0"/>
        </a:spcAft>
        <a:buChar char="–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946604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1197175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1447747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1698317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1948889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0572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01143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51715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2286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2858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03428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54000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04571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hidden="1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23967" y="-79601"/>
            <a:ext cx="9612086" cy="5406798"/>
          </a:xfrm>
          <a:prstGeom prst="rect">
            <a:avLst/>
          </a:prstGeom>
        </p:spPr>
      </p:pic>
      <p:pic>
        <p:nvPicPr>
          <p:cNvPr id="28" name="Picture 27" hidden="1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657" y="0"/>
            <a:ext cx="6309360" cy="5143500"/>
          </a:xfrm>
          <a:prstGeom prst="rect">
            <a:avLst/>
          </a:prstGeom>
        </p:spPr>
      </p:pic>
      <p:grpSp>
        <p:nvGrpSpPr>
          <p:cNvPr id="5" name="Group 4" hidden="1"/>
          <p:cNvGrpSpPr/>
          <p:nvPr userDrawn="1"/>
        </p:nvGrpSpPr>
        <p:grpSpPr>
          <a:xfrm>
            <a:off x="339649" y="4799078"/>
            <a:ext cx="8567012" cy="276993"/>
            <a:chOff x="452865" y="6398779"/>
            <a:chExt cx="11422682" cy="369325"/>
          </a:xfrm>
        </p:grpSpPr>
        <p:sp>
          <p:nvSpPr>
            <p:cNvPr id="8" name="TextBox 7"/>
            <p:cNvSpPr txBox="1"/>
            <p:nvPr/>
          </p:nvSpPr>
          <p:spPr>
            <a:xfrm>
              <a:off x="452865" y="6398780"/>
              <a:ext cx="3821914" cy="369324"/>
            </a:xfrm>
            <a:prstGeom prst="rect">
              <a:avLst/>
            </a:prstGeom>
            <a:noFill/>
          </p:spPr>
          <p:txBody>
            <a:bodyPr wrap="square" lIns="121915" tIns="60957" rIns="121915" bIns="60957" rtlCol="0">
              <a:spAutoFit/>
            </a:bodyPr>
            <a:lstStyle/>
            <a:p>
              <a:pPr defTabSz="914310">
                <a:defRPr/>
              </a:pPr>
              <a:r>
                <a:rPr lang="en-US" sz="1000" dirty="0">
                  <a:solidFill>
                    <a:srgbClr val="127BCA"/>
                  </a:solidFill>
                </a:rPr>
                <a:t>AUTONOMOUS DRIVING INVESTOR DAY</a:t>
              </a:r>
              <a:endParaRPr lang="en-US" sz="700" dirty="0">
                <a:solidFill>
                  <a:srgbClr val="127BCA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79735" y="6398779"/>
              <a:ext cx="1695812" cy="348806"/>
            </a:xfrm>
            <a:prstGeom prst="rect">
              <a:avLst/>
            </a:prstGeom>
            <a:noFill/>
          </p:spPr>
          <p:txBody>
            <a:bodyPr wrap="square" lIns="121915" tIns="60957" rIns="121915" bIns="60957" rtlCol="0">
              <a:spAutoFit/>
            </a:bodyPr>
            <a:lstStyle/>
            <a:p>
              <a:pPr algn="r" defTabSz="914310"/>
              <a:r>
                <a:rPr lang="en-US" sz="900" dirty="0">
                  <a:solidFill>
                    <a:srgbClr val="127BCA"/>
                  </a:solidFill>
                </a:rPr>
                <a:t>Intel Confidential</a:t>
              </a:r>
            </a:p>
          </p:txBody>
        </p:sp>
      </p:grpSp>
      <p:sp>
        <p:nvSpPr>
          <p:cNvPr id="4115" name="Rectangle 19" hidden="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16" name="Rectangle 20" hidden="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2"/>
            <a:ext cx="8229600" cy="3394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85" tIns="40092" rIns="80185" bIns="40092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500"/>
                    </a14:imgEffect>
                    <a14:imgEffect>
                      <a14:brightnessContrast bright="25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59"/>
            <a:ext cx="7277184" cy="48727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3987801"/>
            <a:ext cx="9144000" cy="1155700"/>
          </a:xfrm>
          <a:prstGeom prst="rect">
            <a:avLst/>
          </a:prstGeom>
          <a:blipFill dpi="0" rotWithShape="1">
            <a:blip r:embed="rId11" cstate="screen">
              <a:alphaModFix amt="58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79"/>
                      </a14:imgEffect>
                      <a14:imgEffect>
                        <a14:colorTemperature colorTemp="6606"/>
                      </a14:imgEffect>
                      <a14:imgEffect>
                        <a14:brightnessContrast bright="-27000" contras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8991" t="2" b="-46400"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29" tIns="34266" rIns="68529" bIns="34266" numCol="1" rtlCol="0" anchor="t" anchorCtr="1" compatLnSpc="1">
            <a:prstTxWarp prst="textNoShape">
              <a:avLst/>
            </a:prstTxWarp>
            <a:noAutofit/>
          </a:bodyPr>
          <a:lstStyle/>
          <a:p>
            <a:pPr algn="ctr" defTabSz="685800" fontAlgn="base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prstClr val="white"/>
              </a:buClr>
              <a:buFont typeface="Wingdings" pitchFamily="2" charset="2"/>
              <a:buNone/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itchFamily="34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900543" y="-980489"/>
            <a:ext cx="6944155" cy="69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3422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</p:sldLayoutIdLst>
  <p:transition>
    <p:fade/>
  </p:transition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chemeClr val="tx1">
              <a:alpha val="80000"/>
            </a:schemeClr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5pPr>
      <a:lvl6pPr marL="250572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6pPr>
      <a:lvl7pPr marL="501143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7pPr>
      <a:lvl8pPr marL="751715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8pPr>
      <a:lvl9pPr marL="1002286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75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Neo Sans Intel Medium" pitchFamily="34" charset="0"/>
          <a:cs typeface="Arial" charset="0"/>
        </a:defRPr>
      </a:lvl9pPr>
    </p:titleStyle>
    <p:bodyStyle>
      <a:lvl1pPr marL="123546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0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312345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1750">
          <a:solidFill>
            <a:schemeClr val="tx1"/>
          </a:solidFill>
          <a:effectLst/>
          <a:latin typeface="+mn-lt"/>
          <a:cs typeface="+mn-cs"/>
        </a:defRPr>
      </a:lvl2pPr>
      <a:lvl3pPr marL="501143" indent="-123546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tx1"/>
        </a:buClr>
        <a:buChar char="–"/>
        <a:defRPr sz="1500">
          <a:solidFill>
            <a:schemeClr val="tx1"/>
          </a:solidFill>
          <a:effectLst/>
          <a:latin typeface="+mn-lt"/>
          <a:cs typeface="+mn-cs"/>
        </a:defRPr>
      </a:lvl3pPr>
      <a:lvl4pPr marL="757805" indent="-131377" algn="l" rtl="0" eaLnBrk="1" fontAlgn="base" hangingPunct="1">
        <a:spcBef>
          <a:spcPct val="20000"/>
        </a:spcBef>
        <a:spcAft>
          <a:spcPct val="0"/>
        </a:spcAft>
        <a:buChar char="–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4pPr>
      <a:lvl5pPr marL="946604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5pPr>
      <a:lvl6pPr marL="1197175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6pPr>
      <a:lvl7pPr marL="1447747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7pPr>
      <a:lvl8pPr marL="1698317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8pPr>
      <a:lvl9pPr marL="1948889" indent="-126157" algn="l" rtl="0" eaLnBrk="1" fontAlgn="base" hangingPunct="1">
        <a:spcBef>
          <a:spcPct val="20000"/>
        </a:spcBef>
        <a:spcAft>
          <a:spcPct val="0"/>
        </a:spcAft>
        <a:buChar char="•"/>
        <a:defRPr sz="106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  <a:cs typeface="+mn-cs"/>
        </a:defRPr>
      </a:lvl9pPr>
    </p:bodyStyle>
    <p:otherStyle>
      <a:defPPr>
        <a:defRPr lang="en-US"/>
      </a:defPPr>
      <a:lvl1pPr marL="0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0572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01143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51715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2286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2858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03428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54000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04571" algn="l" defTabSz="501143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200" dirty="0" smtClean="0"/>
              <a:t>Harman/GWW Project </a:t>
            </a:r>
            <a:r>
              <a:rPr lang="en-US" altLang="zh-CN" sz="3200" dirty="0"/>
              <a:t>K</a:t>
            </a:r>
            <a:r>
              <a:rPr lang="en-US" altLang="zh-CN" sz="3200" dirty="0" smtClean="0"/>
              <a:t>ickoff Meeting</a:t>
            </a:r>
            <a:br>
              <a:rPr lang="en-US" altLang="zh-CN" sz="3200" dirty="0" smtClean="0"/>
            </a:br>
            <a:r>
              <a:rPr lang="en-US" altLang="zh-CN" sz="2400" dirty="0" smtClean="0"/>
              <a:t>April 2017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309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5081" y="308848"/>
            <a:ext cx="5806252" cy="551902"/>
          </a:xfrm>
        </p:spPr>
        <p:txBody>
          <a:bodyPr/>
          <a:lstStyle/>
          <a:p>
            <a:r>
              <a:rPr lang="en-US" dirty="0" smtClean="0"/>
              <a:t>Gordon Peak Linux BSP</a:t>
            </a:r>
            <a:endParaRPr lang="en-US" dirty="0"/>
          </a:p>
        </p:txBody>
      </p:sp>
      <p:pic>
        <p:nvPicPr>
          <p:cNvPr id="23" name="Picture 22" descr="car-ic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98719"/>
            <a:ext cx="810903" cy="615576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305985" y="849191"/>
          <a:ext cx="4614740" cy="38918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5705"/>
                <a:gridCol w="3569035"/>
              </a:tblGrid>
              <a:tr h="26477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Component</a:t>
                      </a:r>
                      <a:endParaRPr lang="en-US" sz="1200" dirty="0"/>
                    </a:p>
                  </a:txBody>
                  <a:tcPr marL="66193" marR="66193" marT="33097" marB="33097"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Comment</a:t>
                      </a:r>
                      <a:endParaRPr lang="en-US" sz="1200" dirty="0"/>
                    </a:p>
                  </a:txBody>
                  <a:tcPr marL="66193" marR="66193" marT="33097" marB="33097">
                    <a:solidFill>
                      <a:srgbClr val="0071C5"/>
                    </a:solidFill>
                  </a:tcPr>
                </a:tc>
              </a:tr>
              <a:tr h="1672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ABL</a:t>
                      </a:r>
                      <a:endParaRPr lang="en-US" sz="800" b="1" i="0" u="none" strike="noStrike" baseline="30000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Optimized Automotive Boot loader (ABL)</a:t>
                      </a:r>
                      <a:endParaRPr lang="en-US" sz="800" b="0" i="0" u="none" strike="noStrike" dirty="0" smtClean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</a:tr>
              <a:tr h="185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Linux Kernel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Reference Kernel</a:t>
                      </a:r>
                      <a:r>
                        <a:rPr lang="en-US" sz="800" u="none" strike="noStrike" baseline="0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Kernel configuration</a:t>
                      </a:r>
                      <a:r>
                        <a:rPr lang="en-US" sz="800" u="none" strike="noStrike" baseline="0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 provided. LTSI aligned.</a:t>
                      </a:r>
                      <a:endParaRPr lang="en-US" sz="800" b="0" i="0" u="none" strike="noStrike" dirty="0" smtClean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</a:tr>
              <a:tr h="172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CPU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CPU</a:t>
                      </a:r>
                      <a:r>
                        <a:rPr lang="en-US" sz="800" b="0" i="0" u="none" strike="noStrike" baseline="0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 idle/frequency driver to control power states &amp; clock throttling</a:t>
                      </a:r>
                      <a:endParaRPr lang="en-US" sz="800" b="0" i="0" u="none" strike="noStrike" dirty="0" smtClean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Graphics / Media </a:t>
                      </a:r>
                      <a:endParaRPr lang="en-US" sz="800" b="1" u="none" strike="noStrike" baseline="30000" dirty="0" smtClean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OpenGL-ES 3.1, Media, </a:t>
                      </a:r>
                      <a:r>
                        <a:rPr lang="en-US" sz="800" u="none" strike="noStrike" dirty="0" err="1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OpenCL</a:t>
                      </a:r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, and </a:t>
                      </a:r>
                      <a:r>
                        <a:rPr lang="en-US" sz="800" u="none" strike="noStrike" dirty="0" err="1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OpenVX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</a:tr>
              <a:tr h="1501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SATA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Serial ATA AHCI drivers for mass-storage</a:t>
                      </a:r>
                      <a:r>
                        <a:rPr lang="en-US" sz="800" b="0" i="0" u="none" strike="noStrike" baseline="0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 connection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</a:tr>
              <a:tr h="130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GPIO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GP</a:t>
                      </a:r>
                      <a:r>
                        <a:rPr lang="en-US" sz="800" u="none" strike="noStrike" baseline="0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IO Driver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</a:tr>
              <a:tr h="1681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UART / HSUART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Serial drivers for console and CBC communication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</a:tr>
              <a:tr h="1426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I2C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I2C bus controller driver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</a:tr>
              <a:tr h="186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USB host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USB2 &amp; USB3 Host </a:t>
                      </a:r>
                      <a:r>
                        <a:rPr lang="en-US" sz="800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controller </a:t>
                      </a:r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driver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</a:tr>
              <a:tr h="1856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USB OTG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USB3 OTG </a:t>
                      </a:r>
                      <a:r>
                        <a:rPr lang="en-US" sz="800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controller </a:t>
                      </a:r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driver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</a:tr>
              <a:tr h="153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SD, SDIO,</a:t>
                      </a:r>
                      <a:r>
                        <a:rPr lang="en-US" sz="800" b="1" u="none" strike="noStrike" baseline="0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800" b="1" u="none" strike="noStrike" dirty="0" err="1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eMMC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SDXC, SDIO &amp; </a:t>
                      </a:r>
                      <a:r>
                        <a:rPr lang="en-US" sz="800" u="none" strike="noStrike" dirty="0" err="1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eMMC</a:t>
                      </a:r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 host </a:t>
                      </a:r>
                      <a:r>
                        <a:rPr lang="en-US" sz="800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controller driver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</a:tr>
              <a:tr h="1597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SPI driver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SPI master driver for generic SPI ports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</a:tr>
              <a:tr h="1718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SPI flash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Driver for SPI flash controller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</a:tr>
              <a:tr h="152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I2S/TDM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ALSA SoC TDM/I2S </a:t>
                      </a:r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driver &amp; DMA driver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</a:tr>
              <a:tr h="145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LPE </a:t>
                      </a:r>
                      <a:r>
                        <a:rPr lang="en-US" sz="800" b="1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FW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Audio</a:t>
                      </a:r>
                      <a:r>
                        <a:rPr lang="en-US" sz="800" u="none" strike="noStrike" baseline="0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800" u="none" strike="noStrike" baseline="0" dirty="0" err="1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muxing</a:t>
                      </a:r>
                      <a:r>
                        <a:rPr lang="en-US" sz="800" u="none" strike="noStrike" baseline="0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 a</a:t>
                      </a:r>
                      <a:r>
                        <a:rPr lang="en-US" sz="80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daptations </a:t>
                      </a:r>
                      <a:r>
                        <a:rPr lang="en-US" sz="800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needed to customer configuration.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</a:tr>
              <a:tr h="1706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MIPI-CSI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MIPI</a:t>
                      </a:r>
                      <a:r>
                        <a:rPr lang="en-US" sz="800" b="0" i="0" u="none" strike="noStrike" baseline="0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 CSI video input driver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</a:tr>
              <a:tr h="1326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 smtClean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Springville</a:t>
                      </a:r>
                      <a:endParaRPr lang="en-US" sz="800" b="1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solidFill>
                            <a:srgbClr val="004280"/>
                          </a:solidFill>
                          <a:effectLst/>
                          <a:latin typeface="+mn-lt"/>
                        </a:rPr>
                        <a:t>IGB_AVB driver for the Ethernet controller </a:t>
                      </a:r>
                      <a:endParaRPr lang="en-US" sz="800" b="0" i="0" u="none" strike="noStrike" dirty="0">
                        <a:solidFill>
                          <a:srgbClr val="004280"/>
                        </a:solidFill>
                        <a:effectLst/>
                        <a:latin typeface="+mn-lt"/>
                      </a:endParaRPr>
                    </a:p>
                  </a:txBody>
                  <a:tcPr>
                    <a:solidFill>
                      <a:srgbClr val="CBD5EA"/>
                    </a:solidFill>
                  </a:tcPr>
                </a:tc>
              </a:tr>
            </a:tbl>
          </a:graphicData>
        </a:graphic>
      </p:graphicFrame>
      <p:sp>
        <p:nvSpPr>
          <p:cNvPr id="18" name="Content Placeholder 7"/>
          <p:cNvSpPr txBox="1">
            <a:spLocks/>
          </p:cNvSpPr>
          <p:nvPr/>
        </p:nvSpPr>
        <p:spPr>
          <a:xfrm>
            <a:off x="229302" y="895034"/>
            <a:ext cx="4000290" cy="388824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lvl1pPr marL="0" indent="0" algn="l" defTabSz="609585" rtl="0" eaLnBrk="1" latinLnBrk="0" hangingPunct="1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None/>
              <a:defRPr sz="2400" b="0" kern="120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300559" indent="-300559" algn="l" defTabSz="609585" rtl="0" eaLnBrk="1" latinLnBrk="0" hangingPunct="1">
              <a:spcBef>
                <a:spcPts val="1600"/>
              </a:spcBef>
              <a:buFont typeface="Wingdings" charset="2"/>
              <a:buChar char="§"/>
              <a:defRPr sz="2133" kern="1200" baseline="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761981" indent="-304792" algn="l" defTabSz="609585" rtl="0" eaLnBrk="1" latinLnBrk="0" hangingPunct="1">
              <a:spcBef>
                <a:spcPts val="1067"/>
              </a:spcBef>
              <a:buFont typeface="Wingdings" charset="2"/>
              <a:buChar char="§"/>
              <a:defRPr sz="2133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293252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1867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758907" indent="-304792" algn="l" defTabSz="609585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sz="1867" kern="1200">
                <a:solidFill>
                  <a:schemeClr val="tx2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b="1" dirty="0">
                <a:solidFill>
                  <a:srgbClr val="004280"/>
                </a:solidFill>
                <a:cs typeface="Neo Sans Intel"/>
              </a:rPr>
              <a:t>Production ready automotive optimized BSP</a:t>
            </a:r>
            <a:endParaRPr lang="en-US" sz="1000" dirty="0">
              <a:solidFill>
                <a:srgbClr val="004280"/>
              </a:solidFill>
              <a:cs typeface="Neo Sans Intel"/>
            </a:endParaRPr>
          </a:p>
          <a:p>
            <a:pPr marL="396845" lvl="1" indent="-165088"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rgbClr val="004280"/>
                </a:solidFill>
                <a:cs typeface="Neo Sans Intel"/>
              </a:rPr>
              <a:t>Fast-boot enabled, designed to meet fast boot KPI’s</a:t>
            </a:r>
            <a:r>
              <a:rPr lang="en-US" sz="1000" b="1" dirty="0">
                <a:solidFill>
                  <a:srgbClr val="004280"/>
                </a:solidFill>
                <a:cs typeface="Neo Sans Intel"/>
              </a:rPr>
              <a:t> </a:t>
            </a:r>
            <a:r>
              <a:rPr lang="en-US" sz="1000" b="1" baseline="30000" dirty="0">
                <a:solidFill>
                  <a:srgbClr val="004280"/>
                </a:solidFill>
                <a:cs typeface="Neo Sans Intel"/>
              </a:rPr>
              <a:t>(1)</a:t>
            </a:r>
            <a:endParaRPr lang="en-US" sz="1000" dirty="0">
              <a:solidFill>
                <a:srgbClr val="004280"/>
              </a:solidFill>
              <a:cs typeface="Neo Sans Intel"/>
            </a:endParaRPr>
          </a:p>
          <a:p>
            <a:pPr marL="396845" lvl="1" indent="-165088"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rgbClr val="004280"/>
                </a:solidFill>
                <a:cs typeface="Neo Sans Intel"/>
              </a:rPr>
              <a:t>Trusted, Secure &amp; Safe</a:t>
            </a:r>
          </a:p>
          <a:p>
            <a:pPr marL="396845" lvl="1" indent="-165088"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rgbClr val="004280"/>
                </a:solidFill>
                <a:cs typeface="Neo Sans Intel"/>
              </a:rPr>
              <a:t>“Suspend/resume from RAM” </a:t>
            </a:r>
            <a:r>
              <a:rPr lang="en-US" sz="1000" dirty="0" smtClean="0">
                <a:solidFill>
                  <a:srgbClr val="004280"/>
                </a:solidFill>
                <a:cs typeface="Neo Sans Intel"/>
              </a:rPr>
              <a:t>support</a:t>
            </a:r>
            <a:endParaRPr lang="en-US" sz="1000" b="1" dirty="0" smtClean="0">
              <a:solidFill>
                <a:schemeClr val="tx2"/>
              </a:solidFill>
              <a:cs typeface="Neo Sans Intel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000" b="1" dirty="0" smtClean="0">
              <a:solidFill>
                <a:schemeClr val="tx2"/>
              </a:solidFill>
              <a:cs typeface="Neo Sans Intel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b="1" dirty="0" err="1" smtClean="0">
                <a:solidFill>
                  <a:schemeClr val="tx2"/>
                </a:solidFill>
                <a:cs typeface="Neo Sans Intel"/>
              </a:rPr>
              <a:t>Yocto</a:t>
            </a:r>
            <a:r>
              <a:rPr lang="en-US" sz="1000" b="1" dirty="0">
                <a:solidFill>
                  <a:schemeClr val="tx2"/>
                </a:solidFill>
                <a:cs typeface="Neo Sans Intel"/>
              </a:rPr>
              <a:t>-based BSP </a:t>
            </a:r>
            <a:r>
              <a:rPr lang="en-US" sz="1000" b="1" dirty="0" smtClean="0">
                <a:solidFill>
                  <a:schemeClr val="tx2"/>
                </a:solidFill>
                <a:cs typeface="Neo Sans Intel"/>
              </a:rPr>
              <a:t>packaging, source provided where possible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000" b="1" dirty="0" smtClean="0">
              <a:solidFill>
                <a:schemeClr val="tx2"/>
              </a:solidFill>
              <a:cs typeface="Neo Sans Intel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b="1" dirty="0" smtClean="0">
                <a:solidFill>
                  <a:schemeClr val="tx2"/>
                </a:solidFill>
                <a:cs typeface="Neo Sans Intel"/>
              </a:rPr>
              <a:t>Fully </a:t>
            </a:r>
            <a:r>
              <a:rPr lang="en-US" sz="1000" b="1" dirty="0">
                <a:solidFill>
                  <a:schemeClr val="tx2"/>
                </a:solidFill>
                <a:cs typeface="Neo Sans Intel"/>
              </a:rPr>
              <a:t>Validated drivers</a:t>
            </a:r>
          </a:p>
          <a:p>
            <a:pPr marL="396845" lvl="1" indent="-163501">
              <a:spcBef>
                <a:spcPts val="600"/>
              </a:spcBef>
              <a:spcAft>
                <a:spcPts val="600"/>
              </a:spcAft>
            </a:pPr>
            <a:r>
              <a:rPr lang="en-US" sz="1000" dirty="0" smtClean="0">
                <a:cs typeface="Neo Sans Intel"/>
              </a:rPr>
              <a:t>Functionality, Performance, ACPI compliant</a:t>
            </a:r>
            <a:endParaRPr lang="en-US" sz="1000" b="1" dirty="0" smtClean="0">
              <a:solidFill>
                <a:schemeClr val="tx2"/>
              </a:solidFill>
              <a:cs typeface="Neo Sans Intel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000" b="1" dirty="0" smtClean="0">
              <a:solidFill>
                <a:schemeClr val="tx2"/>
              </a:solidFill>
              <a:cs typeface="Neo Sans Intel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b="1" dirty="0" smtClean="0">
                <a:solidFill>
                  <a:schemeClr val="tx2"/>
                </a:solidFill>
                <a:cs typeface="Neo Sans Intel"/>
              </a:rPr>
              <a:t>Validation</a:t>
            </a:r>
            <a:r>
              <a:rPr lang="en-US" sz="1000" b="1" dirty="0">
                <a:solidFill>
                  <a:schemeClr val="tx2"/>
                </a:solidFill>
                <a:cs typeface="Neo Sans Intel"/>
              </a:rPr>
              <a:t>/Support for Gordon Ridge reference design  </a:t>
            </a:r>
            <a:endParaRPr lang="en-US" sz="1000" b="1" dirty="0" smtClean="0">
              <a:solidFill>
                <a:schemeClr val="tx2"/>
              </a:solidFill>
              <a:cs typeface="Neo Sans Intel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b="1" dirty="0" smtClean="0">
                <a:solidFill>
                  <a:schemeClr val="tx2"/>
                </a:solidFill>
                <a:cs typeface="Neo Sans Intel"/>
              </a:rPr>
              <a:t>Validation</a:t>
            </a:r>
            <a:r>
              <a:rPr lang="en-US" sz="1000" b="1" dirty="0">
                <a:solidFill>
                  <a:schemeClr val="tx2"/>
                </a:solidFill>
                <a:cs typeface="Neo Sans Intel"/>
              </a:rPr>
              <a:t>/Support </a:t>
            </a:r>
            <a:r>
              <a:rPr lang="en-US" sz="1000" b="1" dirty="0" smtClean="0">
                <a:solidFill>
                  <a:schemeClr val="tx2"/>
                </a:solidFill>
                <a:cs typeface="Neo Sans Intel"/>
              </a:rPr>
              <a:t>options for </a:t>
            </a:r>
            <a:r>
              <a:rPr lang="en-US" sz="1000" b="1" dirty="0">
                <a:solidFill>
                  <a:schemeClr val="tx2"/>
                </a:solidFill>
                <a:cs typeface="Neo Sans Intel"/>
              </a:rPr>
              <a:t>customer </a:t>
            </a:r>
            <a:r>
              <a:rPr lang="en-US" sz="1000" b="1" dirty="0" smtClean="0">
                <a:solidFill>
                  <a:schemeClr val="tx2"/>
                </a:solidFill>
                <a:cs typeface="Neo Sans Intel"/>
              </a:rPr>
              <a:t>platform upon request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000" b="1" baseline="30000" dirty="0">
              <a:solidFill>
                <a:schemeClr val="tx2"/>
              </a:solidFill>
              <a:cs typeface="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125249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Intel Premier Support </a:t>
            </a:r>
            <a:r>
              <a:rPr lang="en-US" dirty="0" smtClean="0"/>
              <a:t>(IPS)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>Standard Service Level Plans for technical Issues</a:t>
            </a:r>
            <a:endParaRPr lang="en-US" sz="2000" dirty="0"/>
          </a:p>
        </p:txBody>
      </p:sp>
      <p:sp>
        <p:nvSpPr>
          <p:cNvPr id="411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901329"/>
            <a:ext cx="8197850" cy="3630215"/>
          </a:xfrm>
        </p:spPr>
        <p:txBody>
          <a:bodyPr>
            <a:normAutofit/>
          </a:bodyPr>
          <a:lstStyle/>
          <a:p>
            <a:pPr lvl="1"/>
            <a:r>
              <a:rPr lang="en-US" sz="1600" dirty="0" smtClean="0"/>
              <a:t>Definition </a:t>
            </a:r>
            <a:r>
              <a:rPr lang="en-US" sz="1600" dirty="0"/>
              <a:t>of terms:</a:t>
            </a:r>
          </a:p>
          <a:p>
            <a:pPr lvl="2"/>
            <a:r>
              <a:rPr lang="en-US" sz="1400" dirty="0"/>
              <a:t>Hot / </a:t>
            </a:r>
            <a:r>
              <a:rPr lang="en-US" sz="1400" dirty="0" smtClean="0"/>
              <a:t>Critical Severity</a:t>
            </a:r>
            <a:r>
              <a:rPr lang="en-US" sz="1400" dirty="0"/>
              <a:t>: Lines down, immediate delay of schedule</a:t>
            </a:r>
          </a:p>
          <a:p>
            <a:pPr lvl="3"/>
            <a:r>
              <a:rPr lang="en-US" sz="1200" dirty="0"/>
              <a:t>Business impact assessment – volumes / period of loss</a:t>
            </a:r>
          </a:p>
          <a:p>
            <a:pPr lvl="2"/>
            <a:r>
              <a:rPr lang="en-US" sz="1400" dirty="0"/>
              <a:t>High / Medium Severity: Strong desire to have solution but can wait</a:t>
            </a:r>
          </a:p>
          <a:p>
            <a:pPr lvl="2"/>
            <a:r>
              <a:rPr lang="en-US" sz="1400" dirty="0" smtClean="0"/>
              <a:t>Low </a:t>
            </a:r>
            <a:r>
              <a:rPr lang="en-US" sz="1400" dirty="0"/>
              <a:t>/ Minor Severity: All other issues</a:t>
            </a:r>
          </a:p>
        </p:txBody>
      </p:sp>
      <p:graphicFrame>
        <p:nvGraphicFramePr>
          <p:cNvPr id="411683" name="Group 3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912944" y="2781169"/>
          <a:ext cx="6130925" cy="1174672"/>
        </p:xfrm>
        <a:graphic>
          <a:graphicData uri="http://schemas.openxmlformats.org/drawingml/2006/table">
            <a:tbl>
              <a:tblPr/>
              <a:tblGrid>
                <a:gridCol w="2044700"/>
                <a:gridCol w="2043113"/>
                <a:gridCol w="2043112"/>
              </a:tblGrid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SLA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Acknowledgement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Status Updates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Hot / Critical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24 hr.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Daily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36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High / Medium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24 hr. 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3 Business Days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7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Low / Minor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24 hr.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</a:rPr>
                        <a:t>Weekly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alpha val="7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2734" y="4007845"/>
            <a:ext cx="63113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1400" dirty="0" smtClean="0">
                <a:solidFill>
                  <a:srgbClr val="061922"/>
                </a:solidFill>
              </a:rPr>
              <a:t>Note: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>
                <a:solidFill>
                  <a:srgbClr val="061922"/>
                </a:solidFill>
              </a:rPr>
              <a:t>Issue resolution date is dependent on the issue complexity and Severity  </a:t>
            </a:r>
          </a:p>
          <a:p>
            <a:pPr marL="342900" indent="-342900"/>
            <a:endParaRPr lang="en-US" sz="1400" dirty="0">
              <a:solidFill>
                <a:srgbClr val="0619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657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Intel Premier Support (IPS)</a:t>
            </a:r>
            <a:br>
              <a:rPr lang="en-US" sz="2500" dirty="0"/>
            </a:br>
            <a:r>
              <a:rPr lang="en-US" sz="1600" dirty="0"/>
              <a:t>Standard Service Level Plans for technical Issues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5613" y="901329"/>
            <a:ext cx="8004101" cy="3630215"/>
          </a:xfrm>
        </p:spPr>
        <p:txBody>
          <a:bodyPr/>
          <a:lstStyle/>
          <a:p>
            <a:r>
              <a:rPr lang="en-US" dirty="0" smtClean="0"/>
              <a:t>Major features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Support HTML format script ,including image cut and paste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Support up to 5GB attachment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Support attachment from intel download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Support navigation and search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829" y="3805048"/>
            <a:ext cx="4850171" cy="91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49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571319"/>
          </a:xfrm>
        </p:spPr>
        <p:txBody>
          <a:bodyPr/>
          <a:lstStyle/>
          <a:p>
            <a:r>
              <a:rPr lang="en-US" sz="2400" dirty="0"/>
              <a:t>Intel Premier Support (IPS)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800" dirty="0"/>
              <a:t>Standard Service Level Plans for technical Issues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0" y="972284"/>
            <a:ext cx="7813494" cy="361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1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Customer Support Model</a:t>
            </a:r>
            <a:endParaRPr lang="zh-CN" altLang="en-US" dirty="0"/>
          </a:p>
        </p:txBody>
      </p:sp>
      <p:sp>
        <p:nvSpPr>
          <p:cNvPr id="5" name="Oval 4"/>
          <p:cNvSpPr/>
          <p:nvPr/>
        </p:nvSpPr>
        <p:spPr>
          <a:xfrm>
            <a:off x="572443" y="1778444"/>
            <a:ext cx="1429656" cy="75474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Customer</a:t>
            </a:r>
            <a:endParaRPr lang="zh-CN" alt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2497167" y="862228"/>
            <a:ext cx="5762171" cy="2958924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ounded Rectangle 8"/>
          <p:cNvSpPr/>
          <p:nvPr/>
        </p:nvSpPr>
        <p:spPr>
          <a:xfrm>
            <a:off x="3164034" y="1728798"/>
            <a:ext cx="899885" cy="31205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FAE</a:t>
            </a:r>
            <a:endParaRPr lang="zh-CN" alt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164034" y="2189625"/>
            <a:ext cx="899885" cy="31205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Sales</a:t>
            </a:r>
            <a:endParaRPr lang="zh-CN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164034" y="2677667"/>
            <a:ext cx="899885" cy="31205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Mkt</a:t>
            </a:r>
            <a:endParaRPr lang="zh-CN" alt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383236" y="1619942"/>
            <a:ext cx="1631270" cy="31205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Tech Lead</a:t>
            </a:r>
            <a:endParaRPr lang="zh-CN" alt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383235" y="2080769"/>
            <a:ext cx="1632857" cy="31205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Architecture</a:t>
            </a:r>
            <a:endParaRPr lang="zh-CN" alt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381649" y="2536159"/>
            <a:ext cx="1632857" cy="31205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SW AE</a:t>
            </a:r>
            <a:endParaRPr lang="zh-CN" alt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381649" y="2975696"/>
            <a:ext cx="1632857" cy="31205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HW AE</a:t>
            </a:r>
            <a:endParaRPr lang="zh-CN" alt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201803" y="1567904"/>
            <a:ext cx="36285" cy="2104568"/>
          </a:xfrm>
          <a:prstGeom prst="line">
            <a:avLst/>
          </a:prstGeom>
          <a:ln w="3175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98690" y="1567904"/>
            <a:ext cx="36285" cy="2104568"/>
          </a:xfrm>
          <a:prstGeom prst="line">
            <a:avLst/>
          </a:prstGeom>
          <a:ln w="3175"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960833" y="1260510"/>
            <a:ext cx="1103086" cy="2032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zh-CN" sz="1100" dirty="0" smtClean="0">
                <a:solidFill>
                  <a:srgbClr val="003C71"/>
                </a:solidFill>
              </a:rPr>
              <a:t>1</a:t>
            </a:r>
            <a:r>
              <a:rPr lang="en-US" altLang="zh-CN" sz="1100" baseline="30000" dirty="0" smtClean="0">
                <a:solidFill>
                  <a:srgbClr val="003C71"/>
                </a:solidFill>
              </a:rPr>
              <a:t>st</a:t>
            </a:r>
            <a:r>
              <a:rPr lang="en-US" altLang="zh-CN" sz="1100" dirty="0" smtClean="0">
                <a:solidFill>
                  <a:srgbClr val="003C71"/>
                </a:solidFill>
              </a:rPr>
              <a:t> Line Support</a:t>
            </a:r>
            <a:endParaRPr lang="zh-CN" altLang="en-US" sz="1100" dirty="0" smtClean="0">
              <a:solidFill>
                <a:srgbClr val="003C7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21118" y="1260510"/>
            <a:ext cx="1103086" cy="2032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zh-CN" sz="1100" dirty="0" smtClean="0">
                <a:solidFill>
                  <a:srgbClr val="003C71"/>
                </a:solidFill>
              </a:rPr>
              <a:t>2</a:t>
            </a:r>
            <a:r>
              <a:rPr lang="en-US" altLang="zh-CN" sz="1100" baseline="30000" dirty="0" smtClean="0">
                <a:solidFill>
                  <a:srgbClr val="003C71"/>
                </a:solidFill>
              </a:rPr>
              <a:t>nd</a:t>
            </a:r>
            <a:r>
              <a:rPr lang="en-US" altLang="zh-CN" sz="1100" dirty="0" smtClean="0">
                <a:solidFill>
                  <a:srgbClr val="003C71"/>
                </a:solidFill>
              </a:rPr>
              <a:t>  Line Support</a:t>
            </a:r>
            <a:endParaRPr lang="zh-CN" altLang="en-US" sz="1100" dirty="0" smtClean="0">
              <a:solidFill>
                <a:srgbClr val="003C7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3747" y="1249424"/>
            <a:ext cx="1103086" cy="2032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zh-CN" sz="1100" dirty="0" smtClean="0">
                <a:solidFill>
                  <a:srgbClr val="003C71"/>
                </a:solidFill>
              </a:rPr>
              <a:t>Backend Support</a:t>
            </a:r>
            <a:endParaRPr lang="zh-CN" altLang="en-US" sz="1100" dirty="0" smtClean="0">
              <a:solidFill>
                <a:srgbClr val="003C7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532369" y="1624583"/>
            <a:ext cx="1581033" cy="166317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Engineering team:</a:t>
            </a:r>
          </a:p>
          <a:p>
            <a:pPr marL="171450" indent="-171450">
              <a:buFontTx/>
              <a:buChar char="-"/>
            </a:pPr>
            <a:r>
              <a:rPr lang="en-US" altLang="zh-CN" sz="1200" dirty="0" smtClean="0"/>
              <a:t>HW design</a:t>
            </a:r>
          </a:p>
          <a:p>
            <a:pPr marL="171450" indent="-171450">
              <a:buFontTx/>
              <a:buChar char="-"/>
            </a:pPr>
            <a:r>
              <a:rPr lang="en-US" altLang="zh-CN" sz="1200" dirty="0" smtClean="0"/>
              <a:t>SW development</a:t>
            </a:r>
          </a:p>
          <a:p>
            <a:pPr marL="171450" indent="-171450">
              <a:buFontTx/>
              <a:buChar char="-"/>
            </a:pPr>
            <a:r>
              <a:rPr lang="en-US" altLang="zh-CN" sz="1200" dirty="0" smtClean="0"/>
              <a:t>IC design</a:t>
            </a:r>
          </a:p>
          <a:p>
            <a:pPr marL="171450" indent="-171450">
              <a:buFontTx/>
              <a:buChar char="-"/>
            </a:pPr>
            <a:r>
              <a:rPr lang="en-US" altLang="zh-CN" sz="1200" dirty="0" err="1" smtClean="0"/>
              <a:t>etc</a:t>
            </a:r>
            <a:endParaRPr lang="en-US" altLang="zh-CN" sz="1200" dirty="0" smtClean="0"/>
          </a:p>
          <a:p>
            <a:pPr marL="171450" indent="-171450">
              <a:buFontTx/>
              <a:buChar char="-"/>
            </a:pPr>
            <a:endParaRPr lang="en-US" altLang="zh-CN" sz="1200" dirty="0" smtClean="0"/>
          </a:p>
          <a:p>
            <a:pPr algn="ctr"/>
            <a:endParaRPr lang="zh-CN" altLang="en-US" sz="1200" dirty="0"/>
          </a:p>
        </p:txBody>
      </p:sp>
      <p:sp>
        <p:nvSpPr>
          <p:cNvPr id="24" name="Right Arrow 23"/>
          <p:cNvSpPr/>
          <p:nvPr/>
        </p:nvSpPr>
        <p:spPr>
          <a:xfrm>
            <a:off x="2073478" y="1827675"/>
            <a:ext cx="840581" cy="656277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IPS</a:t>
            </a:r>
            <a:endParaRPr lang="zh-CN" alt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87" y="3220325"/>
            <a:ext cx="753163" cy="488914"/>
          </a:xfrm>
          <a:prstGeom prst="rect">
            <a:avLst/>
          </a:prstGeom>
        </p:spPr>
      </p:pic>
      <p:sp>
        <p:nvSpPr>
          <p:cNvPr id="27" name="Content Placeholder 3"/>
          <p:cNvSpPr>
            <a:spLocks noGrp="1"/>
          </p:cNvSpPr>
          <p:nvPr>
            <p:ph sz="quarter" idx="13"/>
          </p:nvPr>
        </p:nvSpPr>
        <p:spPr>
          <a:xfrm>
            <a:off x="572443" y="4027806"/>
            <a:ext cx="8228012" cy="6556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 smtClean="0"/>
              <a:t>Dedicated PM, Architecture , SW and HW AE assigned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 smtClean="0"/>
              <a:t>Weekly/biweekly meeting is conducted to track all opening issues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963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Harman/GWM Support Team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990258"/>
              </p:ext>
            </p:extLst>
          </p:nvPr>
        </p:nvGraphicFramePr>
        <p:xfrm>
          <a:off x="2010971" y="974137"/>
          <a:ext cx="5118883" cy="3425824"/>
        </p:xfrm>
        <a:graphic>
          <a:graphicData uri="http://schemas.openxmlformats.org/drawingml/2006/table">
            <a:tbl>
              <a:tblPr firstRow="1" bandRow="1"/>
              <a:tblGrid>
                <a:gridCol w="956388"/>
                <a:gridCol w="907420"/>
                <a:gridCol w="3255075"/>
              </a:tblGrid>
              <a:tr h="3372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       </a:t>
                      </a:r>
                      <a:r>
                        <a:rPr 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Name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Intel Clear" panose="020B0604020203020204" pitchFamily="34" charset="0"/>
                      </a:endParaRP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Role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C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Intel Clear" panose="020B0604020203020204" pitchFamily="34" charset="0"/>
                        </a:rPr>
                        <a:t>Contact info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C5"/>
                    </a:solidFill>
                  </a:tcPr>
                </a:tc>
              </a:tr>
              <a:tr h="213845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Heng Zhang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Sales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Call Work: +86(021) 2207 1649 Mobile: +86 18616980507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BD5EA"/>
                    </a:solidFill>
                  </a:tcPr>
                </a:tc>
              </a:tr>
              <a:tr h="1722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Email: heng.zhang@intel.com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</a:tr>
              <a:tr h="213845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Alex Ni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FAE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Call Work: +86(021) 22071523 Mobile: +86  18101891923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BF5"/>
                    </a:solidFill>
                  </a:tcPr>
                </a:tc>
              </a:tr>
              <a:tr h="1722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Email: yiming.ni@intel.com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213845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Chang Tommy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Tech Lead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Call Work: +86(021) 6116 4191Mobile: +86  136 3655 7112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BD5EA"/>
                    </a:solidFill>
                  </a:tcPr>
                </a:tc>
              </a:tr>
              <a:tr h="1722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Email: tommy.chang@intel.com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</a:tr>
              <a:tr h="213845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Jack Chen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HW AE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Call Work: +86(021) 6116 5499 Mobile: +86 158 6267 5543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BF5"/>
                    </a:solidFill>
                  </a:tcPr>
                </a:tc>
              </a:tr>
              <a:tr h="1722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Email: jie.jack.chen@intel.com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213845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Max Zhou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SW AE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Call Work: +86(021) 61167395 Mobile: +86  137 6441 8706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BD5EA"/>
                    </a:solidFill>
                  </a:tcPr>
                </a:tc>
              </a:tr>
              <a:tr h="1722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Email: jingyu.zhou@intel.com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</a:tr>
              <a:tr h="213845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Jessica Du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AE Manager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Call Work: +86(021) 6116 6501 Mobile: +86 135 2464 5390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BF5"/>
                    </a:solidFill>
                  </a:tcPr>
                </a:tc>
              </a:tr>
              <a:tr h="1722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Email: jessica.du@intel.com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  <a:tr h="213845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Paul Zhang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Architecture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Call Work: +86 (21) 6116 5761 Mobile: +86  138 6255 2478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BD5EA"/>
                    </a:solidFill>
                  </a:tcPr>
                </a:tc>
              </a:tr>
              <a:tr h="1722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Email: paul.zhang@intel.com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5EA"/>
                    </a:solidFill>
                  </a:tcPr>
                </a:tc>
              </a:tr>
              <a:tr h="213845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Grace Zhang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BD Manager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Call Work: +86(021) 6116 5532 Mobile: +86  186 1621 0101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BF5"/>
                    </a:solidFill>
                  </a:tcPr>
                </a:tc>
              </a:tr>
              <a:tr h="1722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Intel Clear" panose="020B0604020203020204" pitchFamily="34" charset="0"/>
                        </a:rPr>
                        <a:t>Email: grace.h.zhang@intel.com</a:t>
                      </a:r>
                    </a:p>
                  </a:txBody>
                  <a:tcPr marL="7176" marR="7176" marT="7176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BF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43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Move Forward</a:t>
            </a:r>
            <a:endParaRPr lang="zh-CN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05074623"/>
              </p:ext>
            </p:extLst>
          </p:nvPr>
        </p:nvGraphicFramePr>
        <p:xfrm>
          <a:off x="961312" y="1178810"/>
          <a:ext cx="6703470" cy="302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70945"/>
                <a:gridCol w="313252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Intel Gives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Harman Gives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 introduction seminar – program schedule exchange, gaps identified</a:t>
                      </a:r>
                    </a:p>
                    <a:p>
                      <a:pPr marL="171450" marR="0" lvl="0" indent="-1714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architecture</a:t>
                      </a:r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design consultant/review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Standard Linux</a:t>
                      </a:r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Yocto</a:t>
                      </a:r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BSP drops</a:t>
                      </a:r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MRB board.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BSP customization and middleware/application</a:t>
                      </a:r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development 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needs to be done by customers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Schematic and layout reviews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Design-in support by IPS system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 project milestone/schedule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Share</a:t>
                      </a:r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HW system block diagram, p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roduct feature plans, use cases,</a:t>
                      </a:r>
                      <a:r>
                        <a:rPr lang="en-US" altLang="zh-CN" sz="1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so Intel can identify gaps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systems for issue debugging purpose, could need more systems to ship to different countries for different functions. 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issues (sightings) need to be filed into IPS.</a:t>
                      </a:r>
                      <a:endParaRPr lang="zh-CN" altLang="zh-CN" sz="14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70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1856990"/>
            <a:ext cx="8229600" cy="868680"/>
          </a:xfrm>
        </p:spPr>
        <p:txBody>
          <a:bodyPr/>
          <a:lstStyle/>
          <a:p>
            <a:pPr algn="ctr"/>
            <a:r>
              <a:rPr lang="en-US" altLang="zh-CN" dirty="0" smtClean="0"/>
              <a:t>Backup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89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Agenda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Overall silicon and SW release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APL </a:t>
            </a:r>
            <a:r>
              <a:rPr lang="en-US" altLang="zh-CN" dirty="0" err="1" smtClean="0"/>
              <a:t>Soc</a:t>
            </a:r>
            <a:r>
              <a:rPr lang="en-US" altLang="zh-CN" dirty="0" smtClean="0"/>
              <a:t>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AVM and </a:t>
            </a:r>
            <a:r>
              <a:rPr lang="en-US" altLang="zh-CN" dirty="0" smtClean="0"/>
              <a:t>MOD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Linux BSP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IPS </a:t>
            </a:r>
            <a:r>
              <a:rPr lang="en-US" altLang="zh-CN" dirty="0" smtClean="0"/>
              <a:t>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Supporting model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1153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488" y="2134481"/>
            <a:ext cx="3595678" cy="2397603"/>
          </a:xfrm>
          <a:prstGeom prst="rect">
            <a:avLst/>
          </a:prstGeom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950837"/>
            <a:ext cx="2895600" cy="273844"/>
          </a:xfrm>
        </p:spPr>
        <p:txBody>
          <a:bodyPr/>
          <a:lstStyle/>
          <a:p>
            <a:r>
              <a:rPr lang="en-US" sz="675" dirty="0">
                <a:solidFill>
                  <a:prstClr val="white"/>
                </a:solidFill>
              </a:rPr>
              <a:t>Intel Confidential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668002"/>
          </a:xfrm>
        </p:spPr>
        <p:txBody>
          <a:bodyPr>
            <a:normAutofit/>
          </a:bodyPr>
          <a:lstStyle/>
          <a:p>
            <a:r>
              <a:rPr lang="en-US" dirty="0" smtClean="0"/>
              <a:t>APL-I SOC &amp; Gordon Ridge MRB Schedule Update </a:t>
            </a:r>
            <a:br>
              <a:rPr lang="en-US" dirty="0" smtClean="0"/>
            </a:br>
            <a:r>
              <a:rPr lang="en-US" sz="1200" dirty="0"/>
              <a:t>As of </a:t>
            </a:r>
            <a:r>
              <a:rPr lang="en-US" sz="1200" dirty="0" smtClean="0"/>
              <a:t>WW15’17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984188" y="4159871"/>
            <a:ext cx="8739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tx2"/>
                </a:solidFill>
                <a:cs typeface="Neo Sans Intel"/>
              </a:rPr>
              <a:t>Images not to scale!</a:t>
            </a:r>
            <a:endParaRPr lang="en-GB" sz="600" dirty="0">
              <a:solidFill>
                <a:schemeClr val="tx2"/>
              </a:solidFill>
              <a:cs typeface="Neo Sans Inte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65" y="1471115"/>
            <a:ext cx="858006" cy="79883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677114" y="1097367"/>
          <a:ext cx="3626741" cy="1341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8724"/>
                <a:gridCol w="1668017"/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SOC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Availability</a:t>
                      </a:r>
                      <a:endParaRPr lang="en-US" sz="1500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B2</a:t>
                      </a:r>
                      <a:r>
                        <a:rPr lang="en-US" sz="1500" baseline="0" dirty="0" smtClean="0"/>
                        <a:t> (</a:t>
                      </a:r>
                      <a:r>
                        <a:rPr lang="en-US" sz="1500" dirty="0" smtClean="0"/>
                        <a:t>QS)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Available Now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D0 (PRQ)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WW18 2017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AEC-Q100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WW42 2017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7114" y="2652244"/>
          <a:ext cx="3626741" cy="1478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8724"/>
                <a:gridCol w="1668017"/>
              </a:tblGrid>
              <a:tr h="47244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MRB Dev</a:t>
                      </a:r>
                      <a:r>
                        <a:rPr lang="en-US" sz="1500" baseline="0" dirty="0" smtClean="0"/>
                        <a:t> Kit</a:t>
                      </a:r>
                      <a:r>
                        <a:rPr lang="en-US" sz="1500" dirty="0" smtClean="0"/>
                        <a:t> </a:t>
                      </a:r>
                    </a:p>
                    <a:p>
                      <a:r>
                        <a:rPr lang="en-US" sz="900" dirty="0" smtClean="0"/>
                        <a:t>(Module Reference Board)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Availability</a:t>
                      </a:r>
                      <a:endParaRPr lang="en-US" sz="1500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B Sample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Supply</a:t>
                      </a:r>
                      <a:endParaRPr lang="en-US" sz="1400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C Sample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Available Now</a:t>
                      </a:r>
                      <a:endParaRPr lang="en-US" sz="1400" dirty="0"/>
                    </a:p>
                  </a:txBody>
                  <a:tcPr/>
                </a:tc>
              </a:tr>
              <a:tr h="335280">
                <a:tc>
                  <a:txBody>
                    <a:bodyPr/>
                    <a:lstStyle/>
                    <a:p>
                      <a:r>
                        <a:rPr lang="en-US" sz="1500" baseline="0" dirty="0" smtClean="0"/>
                        <a:t>D Sample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WW19 2017</a:t>
                      </a:r>
                      <a:endParaRPr lang="en-US" sz="1400" i="0" kern="1200" baseline="300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34874" y="4315805"/>
            <a:ext cx="8871080" cy="335514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All dates are the start of shipments, please contact your Intel Representative for exact dates on your order</a:t>
            </a:r>
          </a:p>
        </p:txBody>
      </p:sp>
    </p:spTree>
    <p:extLst>
      <p:ext uri="{BB962C8B-B14F-4D97-AF65-F5344CB8AC3E}">
        <p14:creationId xmlns:p14="http://schemas.microsoft.com/office/powerpoint/2010/main" val="349659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Gordon Peak </a:t>
            </a:r>
            <a:r>
              <a:rPr lang="en-US" dirty="0" err="1" smtClean="0"/>
              <a:t>Yocto</a:t>
            </a:r>
            <a:r>
              <a:rPr lang="en-US" dirty="0" smtClean="0"/>
              <a:t> Release Schedule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455614" y="2657982"/>
            <a:ext cx="8228012" cy="1971169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 smtClean="0"/>
              <a:t>Yocto</a:t>
            </a:r>
            <a:r>
              <a:rPr lang="en-US" dirty="0" smtClean="0"/>
              <a:t> BSP based on Linux kernel 4.1.27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Some incremental engineering releases will be provided before GP1.0.3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Some new features and driver updates may come in before GP1.0.3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Releases beyond GP1.0.3 is TBD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Change request process between Intel and Harman to be discussed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482438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Intel Confidential</a:t>
            </a:r>
            <a:endParaRPr lang="en-US" dirty="0"/>
          </a:p>
        </p:txBody>
      </p:sp>
      <p:grpSp>
        <p:nvGrpSpPr>
          <p:cNvPr id="6" name="Group 1"/>
          <p:cNvGrpSpPr>
            <a:grpSpLocks/>
          </p:cNvGrpSpPr>
          <p:nvPr/>
        </p:nvGrpSpPr>
        <p:grpSpPr bwMode="auto">
          <a:xfrm>
            <a:off x="184558" y="1334007"/>
            <a:ext cx="8610600" cy="1152525"/>
            <a:chOff x="-43" y="-90"/>
            <a:chExt cx="904" cy="121"/>
          </a:xfrm>
        </p:grpSpPr>
        <p:sp>
          <p:nvSpPr>
            <p:cNvPr id="7" name="Rectangle 88"/>
            <p:cNvSpPr>
              <a:spLocks noChangeArrowheads="1"/>
            </p:cNvSpPr>
            <p:nvPr/>
          </p:nvSpPr>
          <p:spPr bwMode="auto">
            <a:xfrm>
              <a:off x="11" y="0"/>
              <a:ext cx="807" cy="13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87" descr="W50/5"/>
            <p:cNvSpPr>
              <a:spLocks noChangeArrowheads="1"/>
            </p:cNvSpPr>
            <p:nvPr/>
          </p:nvSpPr>
          <p:spPr bwMode="auto">
            <a:xfrm>
              <a:off x="-43" y="-3"/>
              <a:ext cx="48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Start</a:t>
              </a: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/>
              </a:r>
              <a:b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W50/5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86" descr="W50/5"/>
            <p:cNvSpPr>
              <a:spLocks noChangeArrowheads="1"/>
            </p:cNvSpPr>
            <p:nvPr/>
          </p:nvSpPr>
          <p:spPr bwMode="auto">
            <a:xfrm>
              <a:off x="824" y="-3"/>
              <a:ext cx="37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Finish</a:t>
              </a:r>
              <a:r>
                <a:rPr kumimoji="0" lang="en-US" alt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/>
              </a:r>
              <a:br>
                <a:rPr kumimoji="0" lang="en-US" altLang="en-US" sz="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en-US" altLang="en-US" sz="800" b="0" i="0" u="none" strike="noStrike" cap="none" normalizeH="0" baseline="0" dirty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W50/5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Rectangle 85" descr="January"/>
            <p:cNvSpPr>
              <a:spLocks noChangeArrowheads="1"/>
            </p:cNvSpPr>
            <p:nvPr/>
          </p:nvSpPr>
          <p:spPr bwMode="auto">
            <a:xfrm>
              <a:off x="46" y="-17"/>
              <a:ext cx="42" cy="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January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Freeform 84"/>
            <p:cNvSpPr>
              <a:spLocks noChangeArrowheads="1"/>
            </p:cNvSpPr>
            <p:nvPr/>
          </p:nvSpPr>
          <p:spPr bwMode="auto">
            <a:xfrm>
              <a:off x="46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83" descr="March"/>
            <p:cNvSpPr>
              <a:spLocks noChangeArrowheads="1"/>
            </p:cNvSpPr>
            <p:nvPr/>
          </p:nvSpPr>
          <p:spPr bwMode="auto">
            <a:xfrm>
              <a:off x="177" y="-17"/>
              <a:ext cx="36" cy="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March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3" name="Freeform 82"/>
            <p:cNvSpPr>
              <a:spLocks noChangeArrowheads="1"/>
            </p:cNvSpPr>
            <p:nvPr/>
          </p:nvSpPr>
          <p:spPr bwMode="auto">
            <a:xfrm>
              <a:off x="177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1" descr="May"/>
            <p:cNvSpPr>
              <a:spLocks noChangeArrowheads="1"/>
            </p:cNvSpPr>
            <p:nvPr/>
          </p:nvSpPr>
          <p:spPr bwMode="auto">
            <a:xfrm>
              <a:off x="312" y="-17"/>
              <a:ext cx="26" cy="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Freeform 80"/>
            <p:cNvSpPr>
              <a:spLocks noChangeArrowheads="1"/>
            </p:cNvSpPr>
            <p:nvPr/>
          </p:nvSpPr>
          <p:spPr bwMode="auto">
            <a:xfrm>
              <a:off x="312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79" descr="July"/>
            <p:cNvSpPr>
              <a:spLocks noChangeArrowheads="1"/>
            </p:cNvSpPr>
            <p:nvPr/>
          </p:nvSpPr>
          <p:spPr bwMode="auto">
            <a:xfrm>
              <a:off x="447" y="-17"/>
              <a:ext cx="23" cy="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July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Freeform 78"/>
            <p:cNvSpPr>
              <a:spLocks noChangeArrowheads="1"/>
            </p:cNvSpPr>
            <p:nvPr/>
          </p:nvSpPr>
          <p:spPr bwMode="auto">
            <a:xfrm>
              <a:off x="447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77" descr="September"/>
            <p:cNvSpPr>
              <a:spLocks noChangeArrowheads="1"/>
            </p:cNvSpPr>
            <p:nvPr/>
          </p:nvSpPr>
          <p:spPr bwMode="auto">
            <a:xfrm>
              <a:off x="584" y="-17"/>
              <a:ext cx="59" cy="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September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Freeform 76"/>
            <p:cNvSpPr>
              <a:spLocks noChangeArrowheads="1"/>
            </p:cNvSpPr>
            <p:nvPr/>
          </p:nvSpPr>
          <p:spPr bwMode="auto">
            <a:xfrm>
              <a:off x="58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75" descr="November"/>
            <p:cNvSpPr>
              <a:spLocks noChangeArrowheads="1"/>
            </p:cNvSpPr>
            <p:nvPr/>
          </p:nvSpPr>
          <p:spPr bwMode="auto">
            <a:xfrm>
              <a:off x="719" y="-17"/>
              <a:ext cx="57" cy="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November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Freeform 74"/>
            <p:cNvSpPr>
              <a:spLocks noChangeArrowheads="1"/>
            </p:cNvSpPr>
            <p:nvPr/>
          </p:nvSpPr>
          <p:spPr bwMode="auto">
            <a:xfrm>
              <a:off x="719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2" name="Group 71"/>
            <p:cNvGrpSpPr>
              <a:grpSpLocks/>
            </p:cNvGrpSpPr>
            <p:nvPr/>
          </p:nvGrpSpPr>
          <p:grpSpPr bwMode="auto">
            <a:xfrm>
              <a:off x="2" y="-10"/>
              <a:ext cx="18" cy="18"/>
              <a:chOff x="0" y="0"/>
              <a:chExt cx="100" cy="100"/>
            </a:xfrm>
          </p:grpSpPr>
          <p:sp>
            <p:nvSpPr>
              <p:cNvPr id="92" name="Freeform 7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72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" name="Freeform 70"/>
            <p:cNvSpPr>
              <a:spLocks noChangeArrowheads="1"/>
            </p:cNvSpPr>
            <p:nvPr/>
          </p:nvSpPr>
          <p:spPr bwMode="auto">
            <a:xfrm>
              <a:off x="11" y="-52"/>
              <a:ext cx="0" cy="46"/>
            </a:xfrm>
            <a:custGeom>
              <a:avLst/>
              <a:gdLst>
                <a:gd name="T0" fmla="*/ 46 h 46"/>
                <a:gd name="T1" fmla="*/ 0 h 4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6">
                  <a:moveTo>
                    <a:pt x="0" y="46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69" descr="GP1.0.1 Release&#10;W50/5"/>
            <p:cNvSpPr>
              <a:spLocks noChangeArrowheads="1"/>
            </p:cNvSpPr>
            <p:nvPr/>
          </p:nvSpPr>
          <p:spPr bwMode="auto">
            <a:xfrm>
              <a:off x="-37" y="-88"/>
              <a:ext cx="97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GP1.0.1 Release</a:t>
              </a: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/>
              </a:r>
              <a:b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W50/5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31" name="Group 56"/>
            <p:cNvGrpSpPr>
              <a:grpSpLocks/>
            </p:cNvGrpSpPr>
            <p:nvPr/>
          </p:nvGrpSpPr>
          <p:grpSpPr bwMode="auto">
            <a:xfrm>
              <a:off x="265" y="-10"/>
              <a:ext cx="18" cy="18"/>
              <a:chOff x="0" y="0"/>
              <a:chExt cx="100" cy="100"/>
            </a:xfrm>
          </p:grpSpPr>
          <p:sp>
            <p:nvSpPr>
              <p:cNvPr id="86" name="Freeform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" name="Freeform 55"/>
            <p:cNvSpPr>
              <a:spLocks noChangeArrowheads="1"/>
            </p:cNvSpPr>
            <p:nvPr/>
          </p:nvSpPr>
          <p:spPr bwMode="auto">
            <a:xfrm>
              <a:off x="274" y="-54"/>
              <a:ext cx="0" cy="48"/>
            </a:xfrm>
            <a:custGeom>
              <a:avLst/>
              <a:gdLst>
                <a:gd name="T0" fmla="*/ 48 h 48"/>
                <a:gd name="T1" fmla="*/ 0 h 48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8">
                  <a:moveTo>
                    <a:pt x="0" y="48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54" descr="GP1.0.2 Release&#10;W15/5"/>
            <p:cNvSpPr>
              <a:spLocks noChangeArrowheads="1"/>
            </p:cNvSpPr>
            <p:nvPr/>
          </p:nvSpPr>
          <p:spPr bwMode="auto">
            <a:xfrm>
              <a:off x="226" y="-90"/>
              <a:ext cx="97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GP1.0.2 Release</a:t>
              </a: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/>
              </a:r>
              <a:b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W15/5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43" name="Group 36"/>
            <p:cNvGrpSpPr>
              <a:grpSpLocks/>
            </p:cNvGrpSpPr>
            <p:nvPr/>
          </p:nvGrpSpPr>
          <p:grpSpPr bwMode="auto">
            <a:xfrm>
              <a:off x="482" y="-10"/>
              <a:ext cx="18" cy="18"/>
              <a:chOff x="0" y="0"/>
              <a:chExt cx="100" cy="100"/>
            </a:xfrm>
          </p:grpSpPr>
          <p:sp>
            <p:nvSpPr>
              <p:cNvPr id="78" name="Freeform 3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7"/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" name="Freeform 35"/>
            <p:cNvSpPr>
              <a:spLocks noChangeArrowheads="1"/>
            </p:cNvSpPr>
            <p:nvPr/>
          </p:nvSpPr>
          <p:spPr bwMode="auto">
            <a:xfrm>
              <a:off x="491" y="-51"/>
              <a:ext cx="0" cy="45"/>
            </a:xfrm>
            <a:custGeom>
              <a:avLst/>
              <a:gdLst>
                <a:gd name="T0" fmla="*/ 45 h 45"/>
                <a:gd name="T1" fmla="*/ 0 h 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45">
                  <a:moveTo>
                    <a:pt x="0" y="45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4" descr="GP1.0.3 Release&#10;W29/5"/>
            <p:cNvSpPr>
              <a:spLocks noChangeArrowheads="1"/>
            </p:cNvSpPr>
            <p:nvPr/>
          </p:nvSpPr>
          <p:spPr bwMode="auto">
            <a:xfrm>
              <a:off x="443" y="-87"/>
              <a:ext cx="97" cy="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GP1.0.3 Release</a:t>
              </a:r>
              <a: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/>
              </a:r>
              <a:br>
                <a:rPr kumimoji="0" lang="en-US" altLang="en-US" sz="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en-US" altLang="en-US" sz="800" b="0" i="0" u="none" strike="noStrike" cap="none" normalizeH="0" baseline="0" smtClean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W29/5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AutoShape 3" descr="Today"/>
            <p:cNvSpPr>
              <a:spLocks noChangeArrowheads="1"/>
            </p:cNvSpPr>
            <p:nvPr/>
          </p:nvSpPr>
          <p:spPr bwMode="auto">
            <a:xfrm>
              <a:off x="247" y="-41"/>
              <a:ext cx="50" cy="17"/>
            </a:xfrm>
            <a:prstGeom prst="roundRect">
              <a:avLst>
                <a:gd name="adj" fmla="val 10000"/>
              </a:avLst>
            </a:prstGeom>
            <a:solidFill>
              <a:srgbClr val="3175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Today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auto">
            <a:xfrm>
              <a:off x="272" y="-24"/>
              <a:ext cx="0" cy="37"/>
            </a:xfrm>
            <a:custGeom>
              <a:avLst/>
              <a:gdLst>
                <a:gd name="T0" fmla="*/ 0 h 37"/>
                <a:gd name="T1" fmla="*/ 37 h 3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37">
                  <a:moveTo>
                    <a:pt x="0" y="0"/>
                  </a:moveTo>
                  <a:lnTo>
                    <a:pt x="0" y="37"/>
                  </a:lnTo>
                </a:path>
              </a:pathLst>
            </a:custGeom>
            <a:solidFill>
              <a:srgbClr val="FFFFFF"/>
            </a:solidFill>
            <a:ln w="3">
              <a:solidFill>
                <a:srgbClr val="31752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21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881" y="501253"/>
            <a:ext cx="5329238" cy="426619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867" y="593495"/>
            <a:ext cx="2243138" cy="3557400"/>
            <a:chOff x="101265" y="1172326"/>
            <a:chExt cx="3086100" cy="50056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265" y="1172326"/>
              <a:ext cx="3086100" cy="42005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377" y="5615990"/>
              <a:ext cx="2047875" cy="56197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352674" y="756734"/>
            <a:ext cx="2791326" cy="2828990"/>
            <a:chOff x="8258175" y="2024978"/>
            <a:chExt cx="3933825" cy="3872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8175" y="3439528"/>
              <a:ext cx="3933825" cy="2457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8551" y="2024978"/>
              <a:ext cx="3467100" cy="1247775"/>
            </a:xfrm>
            <a:prstGeom prst="rect">
              <a:avLst/>
            </a:prstGeom>
          </p:spPr>
        </p:pic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5613" y="118348"/>
            <a:ext cx="8229600" cy="868680"/>
          </a:xfrm>
        </p:spPr>
        <p:txBody>
          <a:bodyPr/>
          <a:lstStyle/>
          <a:p>
            <a:r>
              <a:rPr lang="en-US" altLang="ko-KR" dirty="0" smtClean="0"/>
              <a:t>Apollo </a:t>
            </a:r>
            <a:r>
              <a:rPr lang="en-US" altLang="ko-KR" dirty="0"/>
              <a:t>Lake Platform Feature Enhancements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9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Rounded Rectangle 383"/>
          <p:cNvSpPr/>
          <p:nvPr/>
        </p:nvSpPr>
        <p:spPr>
          <a:xfrm>
            <a:off x="1867633" y="447816"/>
            <a:ext cx="5163102" cy="4447742"/>
          </a:xfrm>
          <a:prstGeom prst="roundRect">
            <a:avLst>
              <a:gd name="adj" fmla="val 1047"/>
            </a:avLst>
          </a:prstGeom>
          <a:pattFill prst="pct5">
            <a:fgClr>
              <a:schemeClr val="lt1"/>
            </a:fgClr>
            <a:bgClr>
              <a:schemeClr val="bg1"/>
            </a:bgClr>
          </a:pattFill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12" tIns="45706" rIns="91412" bIns="45706" rtlCol="0" anchor="t"/>
          <a:lstStyle/>
          <a:p>
            <a:pPr algn="r"/>
            <a:r>
              <a:rPr lang="de-DE" sz="1200" dirty="0">
                <a:solidFill>
                  <a:prstClr val="white">
                    <a:lumMod val="75000"/>
                  </a:prstClr>
                </a:solidFill>
              </a:rPr>
              <a:t>System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3466977" y="802610"/>
            <a:ext cx="1960906" cy="3333666"/>
            <a:chOff x="3466975" y="802610"/>
            <a:chExt cx="1960906" cy="3333666"/>
          </a:xfrm>
        </p:grpSpPr>
        <p:sp>
          <p:nvSpPr>
            <p:cNvPr id="194" name="Rounded Rectangle 193"/>
            <p:cNvSpPr/>
            <p:nvPr/>
          </p:nvSpPr>
          <p:spPr>
            <a:xfrm>
              <a:off x="3466975" y="802610"/>
              <a:ext cx="1960906" cy="3333666"/>
            </a:xfrm>
            <a:prstGeom prst="roundRect">
              <a:avLst>
                <a:gd name="adj" fmla="val 1903"/>
              </a:avLst>
            </a:prstGeom>
            <a:solidFill>
              <a:srgbClr val="0071C5"/>
            </a:solidFill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t"/>
            <a:lstStyle/>
            <a:p>
              <a:pPr algn="ctr"/>
              <a:r>
                <a:rPr lang="de-DE" sz="1200" dirty="0" smtClean="0">
                  <a:solidFill>
                    <a:srgbClr val="FFFFFF"/>
                  </a:solidFill>
                </a:rPr>
                <a:t>Intel Atom x5/x7 module</a:t>
              </a:r>
            </a:p>
            <a:p>
              <a:pPr algn="ctr"/>
              <a:r>
                <a:rPr lang="de-DE" sz="1200" dirty="0" smtClean="0">
                  <a:solidFill>
                    <a:srgbClr val="FFFFFF"/>
                  </a:solidFill>
                </a:rPr>
                <a:t>(aka Gordon Ridge BMP)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205" name="Text Box 198"/>
            <p:cNvSpPr txBox="1">
              <a:spLocks noChangeArrowheads="1"/>
            </p:cNvSpPr>
            <p:nvPr/>
          </p:nvSpPr>
          <p:spPr bwMode="auto">
            <a:xfrm>
              <a:off x="3468107" y="3550726"/>
              <a:ext cx="1959773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0BACE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de-DE" sz="800" b="1" dirty="0">
                  <a:solidFill>
                    <a:prstClr val="white"/>
                  </a:solidFill>
                </a:rPr>
                <a:t>CPU</a:t>
              </a:r>
              <a:r>
                <a:rPr lang="de-DE" altLang="de-DE" sz="800" b="1" dirty="0" smtClean="0">
                  <a:solidFill>
                    <a:prstClr val="white"/>
                  </a:solidFill>
                </a:rPr>
                <a:t>: </a:t>
              </a:r>
              <a:r>
                <a:rPr lang="de-DE" altLang="de-DE" sz="800" dirty="0" smtClean="0">
                  <a:solidFill>
                    <a:prstClr val="white"/>
                  </a:solidFill>
                </a:rPr>
                <a:t>Up to</a:t>
              </a:r>
              <a:r>
                <a:rPr lang="de-DE" altLang="de-DE" sz="800" b="1" dirty="0" smtClean="0">
                  <a:solidFill>
                    <a:prstClr val="white"/>
                  </a:solidFill>
                </a:rPr>
                <a:t> </a:t>
              </a:r>
              <a:r>
                <a:rPr lang="de-DE" altLang="de-DE" sz="800" dirty="0">
                  <a:solidFill>
                    <a:prstClr val="white"/>
                  </a:solidFill>
                </a:rPr>
                <a:t>4 CORE </a:t>
              </a:r>
              <a:r>
                <a:rPr lang="de-DE" altLang="de-DE" sz="800" dirty="0" smtClean="0">
                  <a:solidFill>
                    <a:prstClr val="white"/>
                  </a:solidFill>
                </a:rPr>
                <a:t>@ 2.4GHz</a:t>
              </a:r>
              <a:endParaRPr lang="de-DE" altLang="de-DE" sz="800" dirty="0">
                <a:solidFill>
                  <a:prstClr val="white"/>
                </a:solidFill>
              </a:endParaRPr>
            </a:p>
            <a:p>
              <a:pPr algn="ctr">
                <a:spcBef>
                  <a:spcPct val="50000"/>
                </a:spcBef>
              </a:pPr>
              <a:r>
                <a:rPr lang="de-DE" altLang="de-DE" sz="800" b="1" dirty="0" smtClean="0">
                  <a:solidFill>
                    <a:prstClr val="white"/>
                  </a:solidFill>
                </a:rPr>
                <a:t>GPU:  </a:t>
              </a:r>
              <a:r>
                <a:rPr lang="de-DE" altLang="de-DE" sz="800" dirty="0" smtClean="0">
                  <a:solidFill>
                    <a:prstClr val="white"/>
                  </a:solidFill>
                </a:rPr>
                <a:t>Up to 18 cores @ 750 MHz</a:t>
              </a:r>
              <a:endParaRPr lang="de-DE" altLang="de-DE" sz="800" dirty="0">
                <a:solidFill>
                  <a:prstClr val="white"/>
                </a:solidFill>
              </a:endParaRPr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4494024" y="1386183"/>
              <a:ext cx="823056" cy="45658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de-DE" sz="700" b="1" dirty="0">
                  <a:solidFill>
                    <a:prstClr val="black"/>
                  </a:solidFill>
                </a:rPr>
                <a:t>Memory:</a:t>
              </a:r>
            </a:p>
            <a:p>
              <a:pPr algn="ctr"/>
              <a:r>
                <a:rPr lang="en-US" altLang="de-DE" sz="700" dirty="0" smtClean="0">
                  <a:solidFill>
                    <a:prstClr val="black"/>
                  </a:solidFill>
                </a:rPr>
                <a:t>Up to 8GB </a:t>
              </a:r>
            </a:p>
            <a:p>
              <a:pPr algn="ctr"/>
              <a:r>
                <a:rPr lang="en-US" altLang="de-DE" sz="700" dirty="0" smtClean="0">
                  <a:solidFill>
                    <a:prstClr val="black"/>
                  </a:solidFill>
                </a:rPr>
                <a:t>(4x16Gb)</a:t>
              </a:r>
              <a:endParaRPr lang="en-US" altLang="de-DE" sz="700" dirty="0">
                <a:solidFill>
                  <a:prstClr val="black"/>
                </a:solidFill>
              </a:endParaRPr>
            </a:p>
          </p:txBody>
        </p:sp>
        <p:sp>
          <p:nvSpPr>
            <p:cNvPr id="209" name="Rounded Rectangle 208"/>
            <p:cNvSpPr/>
            <p:nvPr/>
          </p:nvSpPr>
          <p:spPr>
            <a:xfrm>
              <a:off x="3679196" y="2022865"/>
              <a:ext cx="1537151" cy="891179"/>
            </a:xfrm>
            <a:prstGeom prst="roundRect">
              <a:avLst>
                <a:gd name="adj" fmla="val 5094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en-US" altLang="de-DE" sz="1100" dirty="0" smtClean="0">
                  <a:solidFill>
                    <a:prstClr val="black"/>
                  </a:solidFill>
                </a:rPr>
                <a:t>Intel Atom </a:t>
              </a:r>
            </a:p>
            <a:p>
              <a:pPr algn="ctr"/>
              <a:r>
                <a:rPr lang="en-US" altLang="de-DE" sz="1100" dirty="0" smtClean="0">
                  <a:solidFill>
                    <a:prstClr val="black"/>
                  </a:solidFill>
                </a:rPr>
                <a:t>Automotive </a:t>
              </a:r>
            </a:p>
            <a:p>
              <a:pPr algn="ctr"/>
              <a:r>
                <a:rPr lang="en-US" altLang="de-DE" sz="1100" dirty="0" smtClean="0">
                  <a:solidFill>
                    <a:prstClr val="black"/>
                  </a:solidFill>
                </a:rPr>
                <a:t>Processor</a:t>
              </a:r>
              <a:endParaRPr lang="en-US" altLang="de-DE" sz="1100" dirty="0">
                <a:solidFill>
                  <a:prstClr val="black"/>
                </a:solidFill>
              </a:endParaRPr>
            </a:p>
            <a:p>
              <a:pPr algn="ctr"/>
              <a:r>
                <a:rPr lang="de-DE" altLang="de-DE" sz="900" dirty="0" smtClean="0">
                  <a:solidFill>
                    <a:prstClr val="black"/>
                  </a:solidFill>
                </a:rPr>
                <a:t>(aka Apollo Lake)</a:t>
              </a:r>
              <a:endParaRPr lang="de-DE" altLang="de-DE" sz="900" dirty="0">
                <a:solidFill>
                  <a:prstClr val="black"/>
                </a:solidFill>
              </a:endParaRPr>
            </a:p>
          </p:txBody>
        </p:sp>
        <p:sp>
          <p:nvSpPr>
            <p:cNvPr id="210" name="Line 21"/>
            <p:cNvSpPr>
              <a:spLocks noChangeShapeType="1"/>
            </p:cNvSpPr>
            <p:nvPr/>
          </p:nvSpPr>
          <p:spPr bwMode="auto">
            <a:xfrm flipV="1">
              <a:off x="4907090" y="1851023"/>
              <a:ext cx="1" cy="1714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6102" y="88325"/>
            <a:ext cx="7852267" cy="400162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sz="1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Intel</a:t>
            </a:r>
            <a:r>
              <a:rPr lang="en-US" sz="1800" b="1" dirty="0" smtClean="0">
                <a:cs typeface="Verdana"/>
              </a:rPr>
              <a:t>®</a:t>
            </a:r>
            <a:r>
              <a:rPr lang="de-DE" sz="1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Atom</a:t>
            </a:r>
            <a:r>
              <a:rPr lang="en-US" sz="1800" dirty="0" smtClean="0"/>
              <a:t>™</a:t>
            </a:r>
            <a:r>
              <a:rPr lang="de-DE" sz="18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Automotive Reference Board </a:t>
            </a:r>
            <a:r>
              <a:rPr lang="de-DE" sz="1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(formerly Gordon Ridge MRB)</a:t>
            </a:r>
            <a:br>
              <a:rPr lang="de-DE" sz="1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de-DE" sz="1800" dirty="0">
                <a:solidFill>
                  <a:schemeClr val="tx2"/>
                </a:solidFill>
              </a:rPr>
              <a:t>HW Block Diagram</a:t>
            </a:r>
            <a:endParaRPr lang="en-US" sz="18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2032782" y="2020649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Apple IPOD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Authentication Chip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386" name="Rounded Rectangle 385"/>
          <p:cNvSpPr/>
          <p:nvPr/>
        </p:nvSpPr>
        <p:spPr>
          <a:xfrm>
            <a:off x="2033212" y="809581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MASS STORAGE</a:t>
            </a:r>
          </a:p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2x SATA SSD/BD</a:t>
            </a:r>
          </a:p>
        </p:txBody>
      </p:sp>
      <p:sp>
        <p:nvSpPr>
          <p:cNvPr id="480" name="Line 49"/>
          <p:cNvSpPr>
            <a:spLocks noChangeShapeType="1"/>
          </p:cNvSpPr>
          <p:nvPr/>
        </p:nvSpPr>
        <p:spPr bwMode="auto">
          <a:xfrm flipH="1" flipV="1">
            <a:off x="1730236" y="1836734"/>
            <a:ext cx="2991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481" name="Line 49"/>
          <p:cNvSpPr>
            <a:spLocks noChangeShapeType="1"/>
          </p:cNvSpPr>
          <p:nvPr/>
        </p:nvSpPr>
        <p:spPr bwMode="auto">
          <a:xfrm flipH="1">
            <a:off x="1730220" y="1929611"/>
            <a:ext cx="296764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482" name="Line 49"/>
          <p:cNvSpPr>
            <a:spLocks noChangeShapeType="1"/>
          </p:cNvSpPr>
          <p:nvPr/>
        </p:nvSpPr>
        <p:spPr bwMode="auto">
          <a:xfrm flipH="1" flipV="1">
            <a:off x="2855838" y="1876497"/>
            <a:ext cx="607450" cy="30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483" name="Line 49"/>
          <p:cNvSpPr>
            <a:spLocks noChangeShapeType="1"/>
          </p:cNvSpPr>
          <p:nvPr/>
        </p:nvSpPr>
        <p:spPr bwMode="auto">
          <a:xfrm flipH="1" flipV="1">
            <a:off x="2854538" y="2125127"/>
            <a:ext cx="607597" cy="2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550" name="Line 49"/>
          <p:cNvSpPr>
            <a:spLocks noChangeShapeType="1"/>
          </p:cNvSpPr>
          <p:nvPr/>
        </p:nvSpPr>
        <p:spPr bwMode="auto">
          <a:xfrm flipH="1" flipV="1">
            <a:off x="2861252" y="920215"/>
            <a:ext cx="605688" cy="3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203" name="Rounded Rectangle 202"/>
          <p:cNvSpPr/>
          <p:nvPr/>
        </p:nvSpPr>
        <p:spPr>
          <a:xfrm>
            <a:off x="2031455" y="1408979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Managed NAND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16GB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204" name="Line 49"/>
          <p:cNvSpPr>
            <a:spLocks noChangeShapeType="1"/>
          </p:cNvSpPr>
          <p:nvPr/>
        </p:nvSpPr>
        <p:spPr bwMode="auto">
          <a:xfrm flipH="1">
            <a:off x="2854513" y="1515558"/>
            <a:ext cx="1595246" cy="7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286" name="Rounded Rectangle 285"/>
          <p:cNvSpPr/>
          <p:nvPr/>
        </p:nvSpPr>
        <p:spPr>
          <a:xfrm>
            <a:off x="2025197" y="3264633"/>
            <a:ext cx="823056" cy="221785"/>
          </a:xfrm>
          <a:prstGeom prst="roundRect">
            <a:avLst>
              <a:gd name="adj" fmla="val 8570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SYSTEM POWER SUPPLY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MSA ready</a:t>
            </a:r>
          </a:p>
        </p:txBody>
      </p:sp>
      <p:sp>
        <p:nvSpPr>
          <p:cNvPr id="314" name="Rounded Rectangle 313"/>
          <p:cNvSpPr/>
          <p:nvPr/>
        </p:nvSpPr>
        <p:spPr>
          <a:xfrm>
            <a:off x="2013310" y="4184905"/>
            <a:ext cx="822626" cy="213313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de-DE" altLang="de-DE" sz="800" b="1" dirty="0">
                <a:solidFill>
                  <a:schemeClr val="bg1"/>
                </a:solidFill>
              </a:rPr>
              <a:t>Springville i210</a:t>
            </a:r>
          </a:p>
        </p:txBody>
      </p:sp>
      <p:sp>
        <p:nvSpPr>
          <p:cNvPr id="316" name="Rounded Rectangle 315"/>
          <p:cNvSpPr/>
          <p:nvPr/>
        </p:nvSpPr>
        <p:spPr>
          <a:xfrm>
            <a:off x="888403" y="4187012"/>
            <a:ext cx="823056" cy="2133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ETHERNET AVB (1Gbps)</a:t>
            </a:r>
          </a:p>
        </p:txBody>
      </p:sp>
      <p:sp>
        <p:nvSpPr>
          <p:cNvPr id="317" name="Line 49"/>
          <p:cNvSpPr>
            <a:spLocks noChangeShapeType="1"/>
          </p:cNvSpPr>
          <p:nvPr/>
        </p:nvSpPr>
        <p:spPr bwMode="auto">
          <a:xfrm flipH="1">
            <a:off x="1716300" y="4294148"/>
            <a:ext cx="296764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322" name="Rounded Rectangle 321"/>
          <p:cNvSpPr/>
          <p:nvPr/>
        </p:nvSpPr>
        <p:spPr>
          <a:xfrm>
            <a:off x="2030884" y="3537698"/>
            <a:ext cx="823056" cy="1128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FAN</a:t>
            </a:r>
          </a:p>
        </p:txBody>
      </p:sp>
      <p:sp>
        <p:nvSpPr>
          <p:cNvPr id="323" name="Rounded Rectangle 322"/>
          <p:cNvSpPr/>
          <p:nvPr/>
        </p:nvSpPr>
        <p:spPr>
          <a:xfrm>
            <a:off x="2022174" y="4609229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de-DE" altLang="de-DE" sz="500" b="1" dirty="0">
                <a:solidFill>
                  <a:prstClr val="black"/>
                </a:solidFill>
              </a:rPr>
              <a:t>CAN Transceiver</a:t>
            </a:r>
            <a:endParaRPr lang="en-US" altLang="de-DE" sz="500" b="1" dirty="0">
              <a:solidFill>
                <a:prstClr val="black"/>
              </a:solidFill>
            </a:endParaRP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1x HS / 1x LS CAN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324" name="Rounded Rectangle 323"/>
          <p:cNvSpPr/>
          <p:nvPr/>
        </p:nvSpPr>
        <p:spPr>
          <a:xfrm>
            <a:off x="890815" y="4601588"/>
            <a:ext cx="823056" cy="1128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CAN HS</a:t>
            </a:r>
          </a:p>
        </p:txBody>
      </p:sp>
      <p:sp>
        <p:nvSpPr>
          <p:cNvPr id="325" name="Rounded Rectangle 324"/>
          <p:cNvSpPr/>
          <p:nvPr/>
        </p:nvSpPr>
        <p:spPr>
          <a:xfrm>
            <a:off x="891123" y="4715861"/>
            <a:ext cx="823056" cy="1056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CAN LS</a:t>
            </a:r>
          </a:p>
        </p:txBody>
      </p:sp>
      <p:sp>
        <p:nvSpPr>
          <p:cNvPr id="326" name="Line 49"/>
          <p:cNvSpPr>
            <a:spLocks noChangeShapeType="1"/>
          </p:cNvSpPr>
          <p:nvPr/>
        </p:nvSpPr>
        <p:spPr bwMode="auto">
          <a:xfrm flipH="1">
            <a:off x="1717301" y="4668290"/>
            <a:ext cx="300111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328" name="Line 49"/>
          <p:cNvSpPr>
            <a:spLocks noChangeShapeType="1"/>
          </p:cNvSpPr>
          <p:nvPr/>
        </p:nvSpPr>
        <p:spPr bwMode="auto">
          <a:xfrm flipH="1">
            <a:off x="1720641" y="4760501"/>
            <a:ext cx="296764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329" name="Line 49"/>
          <p:cNvSpPr>
            <a:spLocks noChangeShapeType="1"/>
          </p:cNvSpPr>
          <p:nvPr/>
        </p:nvSpPr>
        <p:spPr bwMode="auto">
          <a:xfrm flipH="1" flipV="1">
            <a:off x="2845198" y="4721382"/>
            <a:ext cx="1149951" cy="23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35" name="Line 49"/>
          <p:cNvSpPr>
            <a:spLocks noChangeShapeType="1"/>
          </p:cNvSpPr>
          <p:nvPr/>
        </p:nvSpPr>
        <p:spPr bwMode="auto">
          <a:xfrm flipH="1">
            <a:off x="6873789" y="1560728"/>
            <a:ext cx="296764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7170107" y="1451413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ANALOG VIDEO IN (1x)</a:t>
            </a:r>
          </a:p>
        </p:txBody>
      </p:sp>
      <p:sp>
        <p:nvSpPr>
          <p:cNvPr id="138" name="Rounded Rectangle 137"/>
          <p:cNvSpPr/>
          <p:nvPr/>
        </p:nvSpPr>
        <p:spPr>
          <a:xfrm>
            <a:off x="6046928" y="1462547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VIDEO IN ANALOG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1x 1 CH CVBS -&gt; MIPI-CSI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139" name="Line 49"/>
          <p:cNvSpPr>
            <a:spLocks noChangeShapeType="1"/>
          </p:cNvSpPr>
          <p:nvPr/>
        </p:nvSpPr>
        <p:spPr bwMode="auto">
          <a:xfrm flipH="1" flipV="1">
            <a:off x="2839256" y="4290565"/>
            <a:ext cx="68612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53" name="Line 49"/>
          <p:cNvSpPr>
            <a:spLocks noChangeShapeType="1"/>
          </p:cNvSpPr>
          <p:nvPr/>
        </p:nvSpPr>
        <p:spPr bwMode="auto">
          <a:xfrm flipH="1">
            <a:off x="4902507" y="4725811"/>
            <a:ext cx="1135540" cy="5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2032782" y="1075802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MASS STORAGE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1x SD-CARD Slot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900834" y="1071737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SD-CARD</a:t>
            </a:r>
          </a:p>
        </p:txBody>
      </p:sp>
      <p:sp>
        <p:nvSpPr>
          <p:cNvPr id="105" name="Line 49"/>
          <p:cNvSpPr>
            <a:spLocks noChangeShapeType="1"/>
          </p:cNvSpPr>
          <p:nvPr/>
        </p:nvSpPr>
        <p:spPr bwMode="auto">
          <a:xfrm flipH="1">
            <a:off x="1728729" y="1179200"/>
            <a:ext cx="296764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06" name="Line 49"/>
          <p:cNvSpPr>
            <a:spLocks noChangeShapeType="1"/>
          </p:cNvSpPr>
          <p:nvPr/>
        </p:nvSpPr>
        <p:spPr bwMode="auto">
          <a:xfrm flipH="1">
            <a:off x="2860850" y="1185019"/>
            <a:ext cx="602497" cy="29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2033212" y="1778421"/>
            <a:ext cx="82262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de-DE" altLang="de-DE" sz="500" b="1" dirty="0">
                <a:solidFill>
                  <a:prstClr val="black"/>
                </a:solidFill>
              </a:rPr>
              <a:t>USB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1x 3.0 HD / 1x 3.0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900703" y="1776919"/>
            <a:ext cx="823056" cy="1128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USB 2.0 (1x)</a:t>
            </a:r>
          </a:p>
        </p:txBody>
      </p:sp>
      <p:sp>
        <p:nvSpPr>
          <p:cNvPr id="479" name="Rounded Rectangle 478"/>
          <p:cNvSpPr/>
          <p:nvPr/>
        </p:nvSpPr>
        <p:spPr>
          <a:xfrm>
            <a:off x="900703" y="1884969"/>
            <a:ext cx="823056" cy="1056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USB 3.0 (1x)</a:t>
            </a:r>
          </a:p>
        </p:txBody>
      </p:sp>
      <p:sp>
        <p:nvSpPr>
          <p:cNvPr id="113" name="Line 49"/>
          <p:cNvSpPr>
            <a:spLocks noChangeShapeType="1"/>
          </p:cNvSpPr>
          <p:nvPr/>
        </p:nvSpPr>
        <p:spPr bwMode="auto">
          <a:xfrm flipH="1">
            <a:off x="6873789" y="1560728"/>
            <a:ext cx="296764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7170107" y="1451413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ANALOG VIDEO IN (2x)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7171293" y="1699076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DIGITAL VIDEO IN (1x)</a:t>
            </a:r>
          </a:p>
        </p:txBody>
      </p:sp>
      <p:sp>
        <p:nvSpPr>
          <p:cNvPr id="116" name="Line 49"/>
          <p:cNvSpPr>
            <a:spLocks noChangeShapeType="1"/>
          </p:cNvSpPr>
          <p:nvPr/>
        </p:nvSpPr>
        <p:spPr bwMode="auto">
          <a:xfrm flipH="1">
            <a:off x="6874080" y="1814786"/>
            <a:ext cx="296764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6050732" y="2127306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ANALOG AUDIO IN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4 CH In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7171293" y="2123309"/>
            <a:ext cx="823056" cy="1128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MICROPHONE IN (2x)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7171293" y="2231359"/>
            <a:ext cx="823056" cy="1056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AUX IN Stereo (1x)</a:t>
            </a:r>
          </a:p>
        </p:txBody>
      </p:sp>
      <p:sp>
        <p:nvSpPr>
          <p:cNvPr id="120" name="Line 49"/>
          <p:cNvSpPr>
            <a:spLocks noChangeShapeType="1"/>
          </p:cNvSpPr>
          <p:nvPr/>
        </p:nvSpPr>
        <p:spPr bwMode="auto">
          <a:xfrm flipH="1">
            <a:off x="6873789" y="2192915"/>
            <a:ext cx="296764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21" name="Line 49"/>
          <p:cNvSpPr>
            <a:spLocks noChangeShapeType="1"/>
          </p:cNvSpPr>
          <p:nvPr/>
        </p:nvSpPr>
        <p:spPr bwMode="auto">
          <a:xfrm flipH="1">
            <a:off x="6873789" y="2286923"/>
            <a:ext cx="296764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22" name="Line 49"/>
          <p:cNvSpPr>
            <a:spLocks noChangeShapeType="1"/>
          </p:cNvSpPr>
          <p:nvPr/>
        </p:nvSpPr>
        <p:spPr bwMode="auto">
          <a:xfrm flipH="1" flipV="1">
            <a:off x="5912792" y="2238124"/>
            <a:ext cx="1378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23" name="Line 49"/>
          <p:cNvSpPr>
            <a:spLocks noChangeShapeType="1"/>
          </p:cNvSpPr>
          <p:nvPr/>
        </p:nvSpPr>
        <p:spPr bwMode="auto">
          <a:xfrm>
            <a:off x="5914015" y="2735114"/>
            <a:ext cx="138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26" name="Line 258"/>
          <p:cNvSpPr>
            <a:spLocks noChangeShapeType="1"/>
          </p:cNvSpPr>
          <p:nvPr/>
        </p:nvSpPr>
        <p:spPr bwMode="auto">
          <a:xfrm>
            <a:off x="6869985" y="2728213"/>
            <a:ext cx="306472" cy="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7171450" y="2641115"/>
            <a:ext cx="823056" cy="19846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SPEAKERS (4x)</a:t>
            </a:r>
          </a:p>
        </p:txBody>
      </p:sp>
      <p:sp>
        <p:nvSpPr>
          <p:cNvPr id="167" name="Rounded Rectangle 166"/>
          <p:cNvSpPr/>
          <p:nvPr/>
        </p:nvSpPr>
        <p:spPr>
          <a:xfrm>
            <a:off x="5571979" y="2129634"/>
            <a:ext cx="338612" cy="1585116"/>
          </a:xfrm>
          <a:prstGeom prst="roundRect">
            <a:avLst>
              <a:gd name="adj" fmla="val 11151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de-DE" altLang="de-DE" sz="500" b="1" dirty="0">
                <a:solidFill>
                  <a:prstClr val="black"/>
                </a:solidFill>
              </a:rPr>
              <a:t>Radio </a:t>
            </a:r>
          </a:p>
          <a:p>
            <a:pPr algn="ctr"/>
            <a:r>
              <a:rPr lang="de-DE" altLang="de-DE" sz="500" b="1" dirty="0">
                <a:solidFill>
                  <a:prstClr val="black"/>
                </a:solidFill>
              </a:rPr>
              <a:t>Tuner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Phase Div.</a:t>
            </a:r>
          </a:p>
          <a:p>
            <a:pPr algn="ctr"/>
            <a:endParaRPr lang="de-DE" altLang="de-DE" sz="500" dirty="0">
              <a:solidFill>
                <a:prstClr val="black"/>
              </a:solidFill>
            </a:endParaRP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AM/FM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DOUBLE 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TUNER</a:t>
            </a:r>
          </a:p>
          <a:p>
            <a:pPr algn="ctr"/>
            <a:endParaRPr lang="de-DE" altLang="de-DE" sz="500" dirty="0">
              <a:solidFill>
                <a:prstClr val="black"/>
              </a:solidFill>
            </a:endParaRPr>
          </a:p>
          <a:p>
            <a:pPr algn="ctr"/>
            <a:r>
              <a:rPr lang="de-DE" altLang="de-DE" sz="500" b="1" dirty="0">
                <a:solidFill>
                  <a:prstClr val="black"/>
                </a:solidFill>
              </a:rPr>
              <a:t>BuiltIn </a:t>
            </a:r>
          </a:p>
          <a:p>
            <a:pPr algn="ctr"/>
            <a:r>
              <a:rPr lang="de-DE" altLang="de-DE" sz="500" b="1" dirty="0">
                <a:solidFill>
                  <a:prstClr val="black"/>
                </a:solidFill>
              </a:rPr>
              <a:t>CODEC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6 CH ADC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12 CH DA 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168" name="Line 49"/>
          <p:cNvSpPr>
            <a:spLocks noChangeShapeType="1"/>
          </p:cNvSpPr>
          <p:nvPr/>
        </p:nvSpPr>
        <p:spPr bwMode="auto">
          <a:xfrm flipH="1">
            <a:off x="5431107" y="2920665"/>
            <a:ext cx="13989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69" name="Rounded Rectangle 168"/>
          <p:cNvSpPr/>
          <p:nvPr/>
        </p:nvSpPr>
        <p:spPr>
          <a:xfrm>
            <a:off x="6047689" y="2999257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AM/FM Tuner</a:t>
            </a:r>
            <a:endParaRPr lang="en-US" altLang="de-DE" sz="500" dirty="0">
              <a:solidFill>
                <a:prstClr val="black"/>
              </a:solidFill>
            </a:endParaRP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Double Tuner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6044032" y="3253741"/>
            <a:ext cx="823056" cy="2133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TMC Tuner</a:t>
            </a:r>
          </a:p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Single Tuner</a:t>
            </a:r>
          </a:p>
        </p:txBody>
      </p:sp>
      <p:sp>
        <p:nvSpPr>
          <p:cNvPr id="171" name="Rounded Rectangle 170"/>
          <p:cNvSpPr/>
          <p:nvPr/>
        </p:nvSpPr>
        <p:spPr>
          <a:xfrm>
            <a:off x="7218017" y="2995524"/>
            <a:ext cx="727467" cy="10417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FM / AM</a:t>
            </a:r>
          </a:p>
        </p:txBody>
      </p:sp>
      <p:sp>
        <p:nvSpPr>
          <p:cNvPr id="172" name="Rounded Rectangle 171"/>
          <p:cNvSpPr/>
          <p:nvPr/>
        </p:nvSpPr>
        <p:spPr>
          <a:xfrm>
            <a:off x="7218006" y="3105690"/>
            <a:ext cx="727716" cy="101832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FM</a:t>
            </a:r>
          </a:p>
        </p:txBody>
      </p:sp>
      <p:sp>
        <p:nvSpPr>
          <p:cNvPr id="173" name="Rounded Rectangle 172"/>
          <p:cNvSpPr/>
          <p:nvPr/>
        </p:nvSpPr>
        <p:spPr>
          <a:xfrm>
            <a:off x="7164676" y="2997112"/>
            <a:ext cx="53105" cy="21045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174" name="Line 49"/>
          <p:cNvSpPr>
            <a:spLocks noChangeShapeType="1"/>
          </p:cNvSpPr>
          <p:nvPr/>
        </p:nvSpPr>
        <p:spPr bwMode="auto">
          <a:xfrm flipH="1">
            <a:off x="6873818" y="3099690"/>
            <a:ext cx="2897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75" name="Line 49"/>
          <p:cNvSpPr>
            <a:spLocks noChangeShapeType="1"/>
          </p:cNvSpPr>
          <p:nvPr/>
        </p:nvSpPr>
        <p:spPr bwMode="auto">
          <a:xfrm flipH="1" flipV="1">
            <a:off x="5910604" y="3363428"/>
            <a:ext cx="13634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76" name="Line 49"/>
          <p:cNvSpPr>
            <a:spLocks noChangeShapeType="1"/>
          </p:cNvSpPr>
          <p:nvPr/>
        </p:nvSpPr>
        <p:spPr bwMode="auto">
          <a:xfrm flipH="1" flipV="1">
            <a:off x="5910609" y="3111957"/>
            <a:ext cx="1378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6047669" y="1458546"/>
            <a:ext cx="823056" cy="456185"/>
          </a:xfrm>
          <a:prstGeom prst="roundRect">
            <a:avLst>
              <a:gd name="adj" fmla="val 7824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VIDEO IN </a:t>
            </a:r>
          </a:p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ANALOG / DIGITAL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2x 1 CH CVBS -&gt; MIPI-CSI</a:t>
            </a:r>
            <a:endParaRPr lang="en-US" altLang="de-DE" sz="500" dirty="0">
              <a:solidFill>
                <a:prstClr val="black"/>
              </a:solidFill>
            </a:endParaRP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1x HDMI -&gt; MIPI-CSI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186" name="Line 88"/>
          <p:cNvSpPr>
            <a:spLocks noChangeShapeType="1"/>
          </p:cNvSpPr>
          <p:nvPr/>
        </p:nvSpPr>
        <p:spPr bwMode="auto">
          <a:xfrm flipH="1" flipV="1">
            <a:off x="5434248" y="1686620"/>
            <a:ext cx="606359" cy="199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87" name="Rounded Rectangle 186"/>
          <p:cNvSpPr/>
          <p:nvPr/>
        </p:nvSpPr>
        <p:spPr>
          <a:xfrm>
            <a:off x="6051458" y="2631539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HIGH EFF. AMPLIFIER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4 CH Out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7169007" y="817925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HDMI DISPLAY 1/2</a:t>
            </a:r>
          </a:p>
        </p:txBody>
      </p:sp>
      <p:sp>
        <p:nvSpPr>
          <p:cNvPr id="193" name="Rounded Rectangle 192"/>
          <p:cNvSpPr/>
          <p:nvPr/>
        </p:nvSpPr>
        <p:spPr>
          <a:xfrm>
            <a:off x="6047563" y="817082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VIDEO OUT1/2</a:t>
            </a:r>
          </a:p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2x TMDS / DDC -&gt; HDMI</a:t>
            </a:r>
          </a:p>
        </p:txBody>
      </p:sp>
      <p:sp>
        <p:nvSpPr>
          <p:cNvPr id="221" name="Rounded Rectangle 220"/>
          <p:cNvSpPr/>
          <p:nvPr/>
        </p:nvSpPr>
        <p:spPr>
          <a:xfrm>
            <a:off x="2024456" y="2676321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Wireless Connectivity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BT / WiFi Module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886722" y="2667641"/>
            <a:ext cx="823056" cy="11286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WLAN 802.11 a/c</a:t>
            </a:r>
          </a:p>
        </p:txBody>
      </p:sp>
      <p:sp>
        <p:nvSpPr>
          <p:cNvPr id="223" name="Rounded Rectangle 222"/>
          <p:cNvSpPr/>
          <p:nvPr/>
        </p:nvSpPr>
        <p:spPr>
          <a:xfrm>
            <a:off x="887030" y="2781918"/>
            <a:ext cx="823056" cy="10566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 err="1">
                <a:solidFill>
                  <a:prstClr val="black"/>
                </a:solidFill>
              </a:rPr>
              <a:t>BlueTooth</a:t>
            </a:r>
            <a:r>
              <a:rPr lang="en-US" altLang="de-DE" sz="500" dirty="0">
                <a:solidFill>
                  <a:prstClr val="black"/>
                </a:solidFill>
              </a:rPr>
              <a:t> 4.0</a:t>
            </a:r>
          </a:p>
        </p:txBody>
      </p:sp>
      <p:sp>
        <p:nvSpPr>
          <p:cNvPr id="224" name="Line 49"/>
          <p:cNvSpPr>
            <a:spLocks noChangeShapeType="1"/>
          </p:cNvSpPr>
          <p:nvPr/>
        </p:nvSpPr>
        <p:spPr bwMode="auto">
          <a:xfrm flipH="1">
            <a:off x="1713201" y="2731827"/>
            <a:ext cx="301162" cy="265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225" name="Line 49"/>
          <p:cNvSpPr>
            <a:spLocks noChangeShapeType="1"/>
          </p:cNvSpPr>
          <p:nvPr/>
        </p:nvSpPr>
        <p:spPr bwMode="auto">
          <a:xfrm flipH="1">
            <a:off x="1716546" y="2826563"/>
            <a:ext cx="296764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226" name="Line 49"/>
          <p:cNvSpPr>
            <a:spLocks noChangeShapeType="1"/>
          </p:cNvSpPr>
          <p:nvPr/>
        </p:nvSpPr>
        <p:spPr bwMode="auto">
          <a:xfrm flipH="1" flipV="1">
            <a:off x="2853942" y="2790282"/>
            <a:ext cx="600322" cy="3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2025406" y="2344256"/>
            <a:ext cx="822626" cy="2133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de-DE" altLang="de-DE" sz="500" b="1" dirty="0">
                <a:solidFill>
                  <a:prstClr val="black"/>
                </a:solidFill>
              </a:rPr>
              <a:t>Main Connector</a:t>
            </a:r>
          </a:p>
          <a:p>
            <a:pPr algn="ctr"/>
            <a:r>
              <a:rPr lang="de-DE" altLang="de-DE" sz="500" b="1" dirty="0">
                <a:solidFill>
                  <a:prstClr val="black"/>
                </a:solidFill>
              </a:rPr>
              <a:t>CFB Connector</a:t>
            </a:r>
          </a:p>
        </p:txBody>
      </p:sp>
      <p:sp>
        <p:nvSpPr>
          <p:cNvPr id="234" name="Line 49"/>
          <p:cNvSpPr>
            <a:spLocks noChangeShapeType="1"/>
          </p:cNvSpPr>
          <p:nvPr/>
        </p:nvSpPr>
        <p:spPr bwMode="auto">
          <a:xfrm flipH="1" flipV="1">
            <a:off x="2846696" y="2458790"/>
            <a:ext cx="607597" cy="2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235" name="Rounded Rectangle 234"/>
          <p:cNvSpPr/>
          <p:nvPr/>
        </p:nvSpPr>
        <p:spPr>
          <a:xfrm>
            <a:off x="900498" y="2346363"/>
            <a:ext cx="823056" cy="2133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Main Connector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CFB Connector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236" name="Line 49"/>
          <p:cNvSpPr>
            <a:spLocks noChangeShapeType="1"/>
          </p:cNvSpPr>
          <p:nvPr/>
        </p:nvSpPr>
        <p:spPr bwMode="auto">
          <a:xfrm flipH="1">
            <a:off x="1728393" y="2466200"/>
            <a:ext cx="296764" cy="11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212" name="Rounded Rectangle 211"/>
          <p:cNvSpPr/>
          <p:nvPr/>
        </p:nvSpPr>
        <p:spPr>
          <a:xfrm>
            <a:off x="3583607" y="3145367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de-DE" altLang="de-DE" sz="500" b="1" dirty="0">
                <a:solidFill>
                  <a:prstClr val="black"/>
                </a:solidFill>
              </a:rPr>
              <a:t>Power Management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PMIC + Peripherals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213" name="Line 21"/>
          <p:cNvSpPr>
            <a:spLocks noChangeShapeType="1"/>
          </p:cNvSpPr>
          <p:nvPr/>
        </p:nvSpPr>
        <p:spPr bwMode="auto">
          <a:xfrm flipV="1">
            <a:off x="3999823" y="2915534"/>
            <a:ext cx="1" cy="22642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270" name="Rounded Rectangle 269"/>
          <p:cNvSpPr/>
          <p:nvPr/>
        </p:nvSpPr>
        <p:spPr>
          <a:xfrm>
            <a:off x="6050732" y="2379944"/>
            <a:ext cx="823056" cy="2133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ANALOG AUDIO OUT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2 CH OUT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271" name="Line 258"/>
          <p:cNvSpPr>
            <a:spLocks noChangeShapeType="1"/>
          </p:cNvSpPr>
          <p:nvPr/>
        </p:nvSpPr>
        <p:spPr bwMode="auto">
          <a:xfrm flipV="1">
            <a:off x="6874765" y="2483632"/>
            <a:ext cx="30809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272" name="Line 49"/>
          <p:cNvSpPr>
            <a:spLocks noChangeShapeType="1"/>
          </p:cNvSpPr>
          <p:nvPr/>
        </p:nvSpPr>
        <p:spPr bwMode="auto">
          <a:xfrm>
            <a:off x="5914015" y="2484553"/>
            <a:ext cx="138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273" name="Rounded Rectangle 272"/>
          <p:cNvSpPr/>
          <p:nvPr/>
        </p:nvSpPr>
        <p:spPr>
          <a:xfrm>
            <a:off x="7176457" y="2369730"/>
            <a:ext cx="823056" cy="217342"/>
          </a:xfrm>
          <a:prstGeom prst="roundRect">
            <a:avLst>
              <a:gd name="adj" fmla="val 10480"/>
            </a:avLst>
          </a:prstGeom>
          <a:solidFill>
            <a:schemeClr val="bg1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HEADPHONE OUT (1x)</a:t>
            </a:r>
          </a:p>
        </p:txBody>
      </p:sp>
      <p:sp>
        <p:nvSpPr>
          <p:cNvPr id="332" name="Rounded Rectangle 331"/>
          <p:cNvSpPr/>
          <p:nvPr/>
        </p:nvSpPr>
        <p:spPr>
          <a:xfrm>
            <a:off x="4002192" y="4334790"/>
            <a:ext cx="902958" cy="494284"/>
          </a:xfrm>
          <a:prstGeom prst="roundRect">
            <a:avLst>
              <a:gd name="adj" fmla="val 7674"/>
            </a:avLst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MCU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IO-Processor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338" name="Line 103"/>
          <p:cNvSpPr>
            <a:spLocks noChangeShapeType="1"/>
          </p:cNvSpPr>
          <p:nvPr/>
        </p:nvSpPr>
        <p:spPr bwMode="auto">
          <a:xfrm flipH="1" flipV="1">
            <a:off x="4443327" y="4135505"/>
            <a:ext cx="6047" cy="198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12" tIns="45706" rIns="91412" bIns="45706" anchor="ctr"/>
          <a:lstStyle/>
          <a:p>
            <a:endParaRPr lang="de-DE" sz="1200" dirty="0">
              <a:solidFill>
                <a:prstClr val="black"/>
              </a:solidFill>
            </a:endParaRPr>
          </a:p>
        </p:txBody>
      </p:sp>
      <p:sp>
        <p:nvSpPr>
          <p:cNvPr id="340" name="Rounded Rectangle 339"/>
          <p:cNvSpPr/>
          <p:nvPr/>
        </p:nvSpPr>
        <p:spPr>
          <a:xfrm>
            <a:off x="6038047" y="4613785"/>
            <a:ext cx="823056" cy="21331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de-DE" altLang="de-DE" sz="500" b="1" dirty="0">
                <a:solidFill>
                  <a:prstClr val="black"/>
                </a:solidFill>
              </a:rPr>
              <a:t>NAVIGATION SENSORS</a:t>
            </a:r>
          </a:p>
          <a:p>
            <a:pPr algn="ctr"/>
            <a:r>
              <a:rPr lang="de-DE" altLang="de-DE" sz="500" dirty="0">
                <a:solidFill>
                  <a:prstClr val="black"/>
                </a:solidFill>
              </a:rPr>
              <a:t>Gyro / Acceleration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343" name="Rounded Rectangle 342"/>
          <p:cNvSpPr/>
          <p:nvPr/>
        </p:nvSpPr>
        <p:spPr>
          <a:xfrm>
            <a:off x="6038706" y="3867700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M.2 Connector option</a:t>
            </a:r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344" name="Line 49"/>
          <p:cNvSpPr>
            <a:spLocks noChangeShapeType="1"/>
          </p:cNvSpPr>
          <p:nvPr/>
        </p:nvSpPr>
        <p:spPr bwMode="auto">
          <a:xfrm flipH="1" flipV="1">
            <a:off x="5438384" y="3971277"/>
            <a:ext cx="600322" cy="3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361" name="Rounded Rectangle 360"/>
          <p:cNvSpPr/>
          <p:nvPr/>
        </p:nvSpPr>
        <p:spPr>
          <a:xfrm>
            <a:off x="8368491" y="4241423"/>
            <a:ext cx="108238" cy="109603"/>
          </a:xfrm>
          <a:prstGeom prst="roundRect">
            <a:avLst/>
          </a:prstGeom>
          <a:solidFill>
            <a:srgbClr val="0071C5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t"/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362" name="Text Box 26"/>
          <p:cNvSpPr txBox="1">
            <a:spLocks noChangeArrowheads="1"/>
          </p:cNvSpPr>
          <p:nvPr/>
        </p:nvSpPr>
        <p:spPr bwMode="auto">
          <a:xfrm>
            <a:off x="8434118" y="4211789"/>
            <a:ext cx="694695" cy="17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2" tIns="45706" rIns="91412" bIns="45706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500" dirty="0">
                <a:solidFill>
                  <a:prstClr val="black"/>
                </a:solidFill>
              </a:rPr>
              <a:t>= Intel Product</a:t>
            </a:r>
          </a:p>
        </p:txBody>
      </p:sp>
      <p:sp>
        <p:nvSpPr>
          <p:cNvPr id="363" name="Rounded Rectangle 362"/>
          <p:cNvSpPr/>
          <p:nvPr/>
        </p:nvSpPr>
        <p:spPr>
          <a:xfrm>
            <a:off x="8367984" y="4407006"/>
            <a:ext cx="108238" cy="1096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364" name="Text Box 26"/>
          <p:cNvSpPr txBox="1">
            <a:spLocks noChangeArrowheads="1"/>
          </p:cNvSpPr>
          <p:nvPr/>
        </p:nvSpPr>
        <p:spPr bwMode="auto">
          <a:xfrm>
            <a:off x="8434118" y="4390217"/>
            <a:ext cx="705441" cy="17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2" tIns="45706" rIns="91412" bIns="45706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500" dirty="0">
                <a:solidFill>
                  <a:prstClr val="black"/>
                </a:solidFill>
              </a:rPr>
              <a:t>= basic functions</a:t>
            </a:r>
          </a:p>
        </p:txBody>
      </p:sp>
      <p:sp>
        <p:nvSpPr>
          <p:cNvPr id="365" name="Rounded Rectangle 364"/>
          <p:cNvSpPr/>
          <p:nvPr/>
        </p:nvSpPr>
        <p:spPr>
          <a:xfrm>
            <a:off x="8367984" y="4572589"/>
            <a:ext cx="108238" cy="109603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endParaRPr lang="en-US" sz="1200">
              <a:solidFill>
                <a:prstClr val="black"/>
              </a:solidFill>
            </a:endParaRPr>
          </a:p>
        </p:txBody>
      </p:sp>
      <p:sp>
        <p:nvSpPr>
          <p:cNvPr id="366" name="Text Box 26"/>
          <p:cNvSpPr txBox="1">
            <a:spLocks noChangeArrowheads="1"/>
          </p:cNvSpPr>
          <p:nvPr/>
        </p:nvSpPr>
        <p:spPr bwMode="auto">
          <a:xfrm>
            <a:off x="8440316" y="4547540"/>
            <a:ext cx="710157" cy="17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2" tIns="45706" rIns="91412" bIns="45706"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sz="500" dirty="0">
                <a:solidFill>
                  <a:prstClr val="black"/>
                </a:solidFill>
              </a:rPr>
              <a:t>= options</a:t>
            </a:r>
          </a:p>
        </p:txBody>
      </p:sp>
      <p:sp>
        <p:nvSpPr>
          <p:cNvPr id="367" name="Rounded Rectangle 366"/>
          <p:cNvSpPr/>
          <p:nvPr/>
        </p:nvSpPr>
        <p:spPr>
          <a:xfrm>
            <a:off x="7945749" y="2993651"/>
            <a:ext cx="45719" cy="21389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endParaRPr lang="en-US" altLang="de-DE" sz="500" dirty="0">
              <a:solidFill>
                <a:prstClr val="black"/>
              </a:solidFill>
            </a:endParaRPr>
          </a:p>
        </p:txBody>
      </p:sp>
      <p:sp>
        <p:nvSpPr>
          <p:cNvPr id="232" name="Line 21"/>
          <p:cNvSpPr>
            <a:spLocks noChangeShapeType="1"/>
          </p:cNvSpPr>
          <p:nvPr/>
        </p:nvSpPr>
        <p:spPr bwMode="auto">
          <a:xfrm flipV="1">
            <a:off x="4449757" y="1515581"/>
            <a:ext cx="0" cy="50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4035053" y="465225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SPI Flash</a:t>
            </a:r>
          </a:p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8MB</a:t>
            </a:r>
          </a:p>
        </p:txBody>
      </p:sp>
      <p:sp>
        <p:nvSpPr>
          <p:cNvPr id="197" name="Line 21"/>
          <p:cNvSpPr>
            <a:spLocks noChangeShapeType="1"/>
          </p:cNvSpPr>
          <p:nvPr/>
        </p:nvSpPr>
        <p:spPr bwMode="auto">
          <a:xfrm flipV="1">
            <a:off x="4454477" y="670869"/>
            <a:ext cx="0" cy="1244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98" name="Line 88"/>
          <p:cNvSpPr>
            <a:spLocks noChangeShapeType="1"/>
          </p:cNvSpPr>
          <p:nvPr/>
        </p:nvSpPr>
        <p:spPr bwMode="auto">
          <a:xfrm flipH="1" flipV="1">
            <a:off x="3185457" y="3480249"/>
            <a:ext cx="66711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/>
          </a:p>
        </p:txBody>
      </p:sp>
      <p:sp>
        <p:nvSpPr>
          <p:cNvPr id="199" name="Text Box 55"/>
          <p:cNvSpPr txBox="1">
            <a:spLocks noChangeArrowheads="1"/>
          </p:cNvSpPr>
          <p:nvPr/>
        </p:nvSpPr>
        <p:spPr bwMode="auto">
          <a:xfrm>
            <a:off x="2999709" y="3305659"/>
            <a:ext cx="416554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91412" tIns="45706" rIns="91412" bIns="45706">
            <a:spAutoFit/>
          </a:bodyPr>
          <a:lstStyle/>
          <a:p>
            <a:pPr algn="r"/>
            <a:r>
              <a:rPr lang="de-DE" sz="600" dirty="0"/>
              <a:t>Single 3V3 Input</a:t>
            </a:r>
            <a:endParaRPr lang="en-US" sz="600" dirty="0"/>
          </a:p>
        </p:txBody>
      </p:sp>
      <p:cxnSp>
        <p:nvCxnSpPr>
          <p:cNvPr id="200" name="Straight Connector 199"/>
          <p:cNvCxnSpPr>
            <a:endCxn id="198" idx="0"/>
          </p:cNvCxnSpPr>
          <p:nvPr/>
        </p:nvCxnSpPr>
        <p:spPr>
          <a:xfrm>
            <a:off x="3852573" y="3352746"/>
            <a:ext cx="0" cy="127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Straight Connector 200"/>
          <p:cNvCxnSpPr/>
          <p:nvPr/>
        </p:nvCxnSpPr>
        <p:spPr>
          <a:xfrm>
            <a:off x="3519015" y="4141873"/>
            <a:ext cx="0" cy="15506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2" name="Picture 14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004" y="2546737"/>
            <a:ext cx="202850" cy="193777"/>
          </a:xfrm>
          <a:prstGeom prst="rect">
            <a:avLst/>
          </a:prstGeom>
        </p:spPr>
      </p:pic>
      <p:sp>
        <p:nvSpPr>
          <p:cNvPr id="143" name="Line 121"/>
          <p:cNvSpPr>
            <a:spLocks noChangeShapeType="1"/>
          </p:cNvSpPr>
          <p:nvPr/>
        </p:nvSpPr>
        <p:spPr bwMode="auto">
          <a:xfrm flipH="1">
            <a:off x="698670" y="2730283"/>
            <a:ext cx="187933" cy="15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54" y="2647133"/>
            <a:ext cx="202850" cy="193777"/>
          </a:xfrm>
          <a:prstGeom prst="rect">
            <a:avLst/>
          </a:prstGeom>
        </p:spPr>
      </p:pic>
      <p:sp>
        <p:nvSpPr>
          <p:cNvPr id="145" name="Line 121"/>
          <p:cNvSpPr>
            <a:spLocks noChangeShapeType="1"/>
          </p:cNvSpPr>
          <p:nvPr/>
        </p:nvSpPr>
        <p:spPr bwMode="auto">
          <a:xfrm flipH="1" flipV="1">
            <a:off x="521482" y="2830681"/>
            <a:ext cx="36019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150" name="Text Box 55"/>
          <p:cNvSpPr txBox="1">
            <a:spLocks noChangeArrowheads="1"/>
          </p:cNvSpPr>
          <p:nvPr/>
        </p:nvSpPr>
        <p:spPr bwMode="auto">
          <a:xfrm>
            <a:off x="-13406" y="2660741"/>
            <a:ext cx="721520" cy="17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2" tIns="45706" rIns="91412" bIns="45706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altLang="de-DE" sz="500" dirty="0">
                <a:solidFill>
                  <a:prstClr val="black"/>
                </a:solidFill>
              </a:rPr>
              <a:t>BT</a:t>
            </a:r>
          </a:p>
        </p:txBody>
      </p:sp>
      <p:sp>
        <p:nvSpPr>
          <p:cNvPr id="151" name="Text Box 55"/>
          <p:cNvSpPr txBox="1">
            <a:spLocks noChangeArrowheads="1"/>
          </p:cNvSpPr>
          <p:nvPr/>
        </p:nvSpPr>
        <p:spPr bwMode="auto">
          <a:xfrm>
            <a:off x="157420" y="2536010"/>
            <a:ext cx="721520" cy="17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2" tIns="45706" rIns="91412" bIns="45706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altLang="de-DE" sz="500" dirty="0">
                <a:solidFill>
                  <a:prstClr val="black"/>
                </a:solidFill>
              </a:rPr>
              <a:t>WiFi</a:t>
            </a: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0630" y="2101341"/>
            <a:ext cx="125260" cy="12926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744" y="2172464"/>
            <a:ext cx="139350" cy="202329"/>
          </a:xfrm>
          <a:prstGeom prst="rect">
            <a:avLst/>
          </a:prstGeom>
        </p:spPr>
      </p:pic>
      <p:grpSp>
        <p:nvGrpSpPr>
          <p:cNvPr id="155" name="Group 163"/>
          <p:cNvGrpSpPr>
            <a:grpSpLocks/>
          </p:cNvGrpSpPr>
          <p:nvPr/>
        </p:nvGrpSpPr>
        <p:grpSpPr bwMode="auto">
          <a:xfrm rot="10800000" flipH="1">
            <a:off x="8066507" y="2622960"/>
            <a:ext cx="69149" cy="111157"/>
            <a:chOff x="5328" y="3456"/>
            <a:chExt cx="96" cy="144"/>
          </a:xfrm>
        </p:grpSpPr>
        <p:sp>
          <p:nvSpPr>
            <p:cNvPr id="156" name="Rectangle 164"/>
            <p:cNvSpPr>
              <a:spLocks noChangeArrowheads="1"/>
            </p:cNvSpPr>
            <p:nvPr/>
          </p:nvSpPr>
          <p:spPr bwMode="auto">
            <a:xfrm>
              <a:off x="5328" y="3504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57" name="Line 165"/>
            <p:cNvSpPr>
              <a:spLocks noChangeShapeType="1"/>
            </p:cNvSpPr>
            <p:nvPr/>
          </p:nvSpPr>
          <p:spPr bwMode="auto">
            <a:xfrm flipV="1">
              <a:off x="5376" y="345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58" name="Line 166"/>
            <p:cNvSpPr>
              <a:spLocks noChangeShapeType="1"/>
            </p:cNvSpPr>
            <p:nvPr/>
          </p:nvSpPr>
          <p:spPr bwMode="auto">
            <a:xfrm>
              <a:off x="5376" y="3552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59" name="Line 167"/>
            <p:cNvSpPr>
              <a:spLocks noChangeShapeType="1"/>
            </p:cNvSpPr>
            <p:nvPr/>
          </p:nvSpPr>
          <p:spPr bwMode="auto">
            <a:xfrm>
              <a:off x="5424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60" name="Group 163"/>
          <p:cNvGrpSpPr>
            <a:grpSpLocks/>
          </p:cNvGrpSpPr>
          <p:nvPr/>
        </p:nvGrpSpPr>
        <p:grpSpPr bwMode="auto">
          <a:xfrm rot="10800000" flipH="1">
            <a:off x="8066507" y="2765683"/>
            <a:ext cx="69149" cy="111157"/>
            <a:chOff x="5328" y="3456"/>
            <a:chExt cx="96" cy="144"/>
          </a:xfrm>
        </p:grpSpPr>
        <p:sp>
          <p:nvSpPr>
            <p:cNvPr id="161" name="Rectangle 164"/>
            <p:cNvSpPr>
              <a:spLocks noChangeArrowheads="1"/>
            </p:cNvSpPr>
            <p:nvPr/>
          </p:nvSpPr>
          <p:spPr bwMode="auto">
            <a:xfrm>
              <a:off x="5328" y="3504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62" name="Line 165"/>
            <p:cNvSpPr>
              <a:spLocks noChangeShapeType="1"/>
            </p:cNvSpPr>
            <p:nvPr/>
          </p:nvSpPr>
          <p:spPr bwMode="auto">
            <a:xfrm flipV="1">
              <a:off x="5376" y="345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63" name="Line 166"/>
            <p:cNvSpPr>
              <a:spLocks noChangeShapeType="1"/>
            </p:cNvSpPr>
            <p:nvPr/>
          </p:nvSpPr>
          <p:spPr bwMode="auto">
            <a:xfrm>
              <a:off x="5376" y="3552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64" name="Line 167"/>
            <p:cNvSpPr>
              <a:spLocks noChangeShapeType="1"/>
            </p:cNvSpPr>
            <p:nvPr/>
          </p:nvSpPr>
          <p:spPr bwMode="auto">
            <a:xfrm>
              <a:off x="5424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65" name="Group 163"/>
          <p:cNvGrpSpPr>
            <a:grpSpLocks/>
          </p:cNvGrpSpPr>
          <p:nvPr/>
        </p:nvGrpSpPr>
        <p:grpSpPr bwMode="auto">
          <a:xfrm rot="10800000" flipH="1">
            <a:off x="8172877" y="2622960"/>
            <a:ext cx="69149" cy="111157"/>
            <a:chOff x="5328" y="3456"/>
            <a:chExt cx="96" cy="144"/>
          </a:xfrm>
        </p:grpSpPr>
        <p:sp>
          <p:nvSpPr>
            <p:cNvPr id="166" name="Rectangle 164"/>
            <p:cNvSpPr>
              <a:spLocks noChangeArrowheads="1"/>
            </p:cNvSpPr>
            <p:nvPr/>
          </p:nvSpPr>
          <p:spPr bwMode="auto">
            <a:xfrm>
              <a:off x="5328" y="3504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77" name="Line 165"/>
            <p:cNvSpPr>
              <a:spLocks noChangeShapeType="1"/>
            </p:cNvSpPr>
            <p:nvPr/>
          </p:nvSpPr>
          <p:spPr bwMode="auto">
            <a:xfrm flipV="1">
              <a:off x="5376" y="345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78" name="Line 166"/>
            <p:cNvSpPr>
              <a:spLocks noChangeShapeType="1"/>
            </p:cNvSpPr>
            <p:nvPr/>
          </p:nvSpPr>
          <p:spPr bwMode="auto">
            <a:xfrm>
              <a:off x="5376" y="3552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79" name="Line 167"/>
            <p:cNvSpPr>
              <a:spLocks noChangeShapeType="1"/>
            </p:cNvSpPr>
            <p:nvPr/>
          </p:nvSpPr>
          <p:spPr bwMode="auto">
            <a:xfrm>
              <a:off x="5424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</p:grpSp>
      <p:grpSp>
        <p:nvGrpSpPr>
          <p:cNvPr id="180" name="Group 163"/>
          <p:cNvGrpSpPr>
            <a:grpSpLocks/>
          </p:cNvGrpSpPr>
          <p:nvPr/>
        </p:nvGrpSpPr>
        <p:grpSpPr bwMode="auto">
          <a:xfrm rot="10800000" flipH="1">
            <a:off x="8172877" y="2767943"/>
            <a:ext cx="69149" cy="111157"/>
            <a:chOff x="5328" y="3456"/>
            <a:chExt cx="96" cy="144"/>
          </a:xfrm>
        </p:grpSpPr>
        <p:sp>
          <p:nvSpPr>
            <p:cNvPr id="181" name="Rectangle 164"/>
            <p:cNvSpPr>
              <a:spLocks noChangeArrowheads="1"/>
            </p:cNvSpPr>
            <p:nvPr/>
          </p:nvSpPr>
          <p:spPr bwMode="auto">
            <a:xfrm>
              <a:off x="5328" y="3504"/>
              <a:ext cx="48" cy="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82" name="Line 165"/>
            <p:cNvSpPr>
              <a:spLocks noChangeShapeType="1"/>
            </p:cNvSpPr>
            <p:nvPr/>
          </p:nvSpPr>
          <p:spPr bwMode="auto">
            <a:xfrm flipV="1">
              <a:off x="5376" y="3456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83" name="Line 166"/>
            <p:cNvSpPr>
              <a:spLocks noChangeShapeType="1"/>
            </p:cNvSpPr>
            <p:nvPr/>
          </p:nvSpPr>
          <p:spPr bwMode="auto">
            <a:xfrm>
              <a:off x="5376" y="3552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184" name="Line 167"/>
            <p:cNvSpPr>
              <a:spLocks noChangeShapeType="1"/>
            </p:cNvSpPr>
            <p:nvPr/>
          </p:nvSpPr>
          <p:spPr bwMode="auto">
            <a:xfrm>
              <a:off x="5424" y="345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</p:grpSp>
      <p:sp>
        <p:nvSpPr>
          <p:cNvPr id="188" name="Text Box 55"/>
          <p:cNvSpPr txBox="1">
            <a:spLocks noChangeArrowheads="1"/>
          </p:cNvSpPr>
          <p:nvPr/>
        </p:nvSpPr>
        <p:spPr bwMode="auto">
          <a:xfrm>
            <a:off x="7995477" y="2848817"/>
            <a:ext cx="943884" cy="17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2" tIns="45706" rIns="91412" bIns="45706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altLang="de-DE" sz="500" dirty="0">
                <a:solidFill>
                  <a:prstClr val="black"/>
                </a:solidFill>
              </a:rPr>
              <a:t>FM / AM</a:t>
            </a:r>
          </a:p>
        </p:txBody>
      </p:sp>
      <p:sp>
        <p:nvSpPr>
          <p:cNvPr id="195" name="Line 121"/>
          <p:cNvSpPr>
            <a:spLocks noChangeShapeType="1"/>
          </p:cNvSpPr>
          <p:nvPr/>
        </p:nvSpPr>
        <p:spPr bwMode="auto">
          <a:xfrm flipH="1" flipV="1">
            <a:off x="7985814" y="3161538"/>
            <a:ext cx="369755" cy="4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sp>
        <p:nvSpPr>
          <p:cNvPr id="202" name="Text Box 55"/>
          <p:cNvSpPr txBox="1">
            <a:spLocks noChangeArrowheads="1"/>
          </p:cNvSpPr>
          <p:nvPr/>
        </p:nvSpPr>
        <p:spPr bwMode="auto">
          <a:xfrm>
            <a:off x="8278552" y="2992262"/>
            <a:ext cx="721520" cy="17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12" tIns="45706" rIns="91412" bIns="45706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altLang="de-DE" sz="500" dirty="0">
                <a:solidFill>
                  <a:prstClr val="black"/>
                </a:solidFill>
              </a:rPr>
              <a:t>FM / AM</a:t>
            </a:r>
          </a:p>
        </p:txBody>
      </p:sp>
      <p:sp>
        <p:nvSpPr>
          <p:cNvPr id="207" name="Line 121"/>
          <p:cNvSpPr>
            <a:spLocks noChangeShapeType="1"/>
          </p:cNvSpPr>
          <p:nvPr/>
        </p:nvSpPr>
        <p:spPr bwMode="auto">
          <a:xfrm flipH="1" flipV="1">
            <a:off x="7985819" y="3067661"/>
            <a:ext cx="180097" cy="11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2" tIns="45706" rIns="91412" bIns="45706"/>
          <a:lstStyle/>
          <a:p>
            <a:endParaRPr lang="de-DE" sz="1200">
              <a:solidFill>
                <a:prstClr val="black"/>
              </a:solidFill>
            </a:endParaRPr>
          </a:p>
        </p:txBody>
      </p:sp>
      <p:pic>
        <p:nvPicPr>
          <p:cNvPr id="208" name="Picture 20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515" y="2971502"/>
            <a:ext cx="202850" cy="193777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1007" y="2875088"/>
            <a:ext cx="202850" cy="19377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3764" y="2057081"/>
            <a:ext cx="125260" cy="12926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40596" y="893618"/>
            <a:ext cx="602890" cy="339911"/>
            <a:chOff x="5906585" y="893594"/>
            <a:chExt cx="136899" cy="339911"/>
          </a:xfrm>
        </p:grpSpPr>
        <p:sp>
          <p:nvSpPr>
            <p:cNvPr id="510" name="Line 155"/>
            <p:cNvSpPr>
              <a:spLocks noChangeShapeType="1"/>
            </p:cNvSpPr>
            <p:nvPr/>
          </p:nvSpPr>
          <p:spPr bwMode="auto">
            <a:xfrm flipV="1">
              <a:off x="5906750" y="965370"/>
              <a:ext cx="136734" cy="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265" name="Line 155"/>
            <p:cNvSpPr>
              <a:spLocks noChangeShapeType="1"/>
            </p:cNvSpPr>
            <p:nvPr/>
          </p:nvSpPr>
          <p:spPr bwMode="auto">
            <a:xfrm flipV="1">
              <a:off x="5907308" y="893594"/>
              <a:ext cx="135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215" name="Line 155"/>
            <p:cNvSpPr>
              <a:spLocks noChangeShapeType="1"/>
            </p:cNvSpPr>
            <p:nvPr/>
          </p:nvSpPr>
          <p:spPr bwMode="auto">
            <a:xfrm flipV="1">
              <a:off x="5906585" y="1232894"/>
              <a:ext cx="136734" cy="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216" name="Line 155"/>
            <p:cNvSpPr>
              <a:spLocks noChangeShapeType="1"/>
            </p:cNvSpPr>
            <p:nvPr/>
          </p:nvSpPr>
          <p:spPr bwMode="auto">
            <a:xfrm flipV="1">
              <a:off x="5907143" y="1161118"/>
              <a:ext cx="135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</p:grpSp>
      <p:sp>
        <p:nvSpPr>
          <p:cNvPr id="217" name="Rounded Rectangle 216"/>
          <p:cNvSpPr/>
          <p:nvPr/>
        </p:nvSpPr>
        <p:spPr>
          <a:xfrm>
            <a:off x="7168842" y="1085449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HDMI DISPLAY 1/2</a:t>
            </a:r>
          </a:p>
        </p:txBody>
      </p:sp>
      <p:sp>
        <p:nvSpPr>
          <p:cNvPr id="229" name="Rounded Rectangle 228"/>
          <p:cNvSpPr/>
          <p:nvPr/>
        </p:nvSpPr>
        <p:spPr>
          <a:xfrm>
            <a:off x="6047398" y="1084606"/>
            <a:ext cx="823056" cy="2133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12" tIns="45706" rIns="91412" bIns="45706" anchor="ctr"/>
          <a:lstStyle/>
          <a:p>
            <a:pPr algn="ctr"/>
            <a:r>
              <a:rPr lang="en-US" altLang="de-DE" sz="500" b="1" dirty="0">
                <a:solidFill>
                  <a:prstClr val="black"/>
                </a:solidFill>
              </a:rPr>
              <a:t>VIDEO OUT1/2</a:t>
            </a:r>
          </a:p>
          <a:p>
            <a:pPr algn="ctr"/>
            <a:r>
              <a:rPr lang="en-US" altLang="de-DE" sz="500" dirty="0">
                <a:solidFill>
                  <a:prstClr val="black"/>
                </a:solidFill>
              </a:rPr>
              <a:t>2x TMDS / DDC -&gt; HDMI</a:t>
            </a:r>
          </a:p>
        </p:txBody>
      </p:sp>
      <p:grpSp>
        <p:nvGrpSpPr>
          <p:cNvPr id="230" name="Group 229"/>
          <p:cNvGrpSpPr/>
          <p:nvPr/>
        </p:nvGrpSpPr>
        <p:grpSpPr>
          <a:xfrm>
            <a:off x="6862091" y="880565"/>
            <a:ext cx="301445" cy="339911"/>
            <a:chOff x="5906585" y="893594"/>
            <a:chExt cx="136899" cy="339911"/>
          </a:xfrm>
        </p:grpSpPr>
        <p:sp>
          <p:nvSpPr>
            <p:cNvPr id="231" name="Line 155"/>
            <p:cNvSpPr>
              <a:spLocks noChangeShapeType="1"/>
            </p:cNvSpPr>
            <p:nvPr/>
          </p:nvSpPr>
          <p:spPr bwMode="auto">
            <a:xfrm flipV="1">
              <a:off x="5906750" y="965370"/>
              <a:ext cx="136734" cy="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238" name="Line 155"/>
            <p:cNvSpPr>
              <a:spLocks noChangeShapeType="1"/>
            </p:cNvSpPr>
            <p:nvPr/>
          </p:nvSpPr>
          <p:spPr bwMode="auto">
            <a:xfrm flipV="1">
              <a:off x="5907308" y="893594"/>
              <a:ext cx="135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239" name="Line 155"/>
            <p:cNvSpPr>
              <a:spLocks noChangeShapeType="1"/>
            </p:cNvSpPr>
            <p:nvPr/>
          </p:nvSpPr>
          <p:spPr bwMode="auto">
            <a:xfrm flipV="1">
              <a:off x="5906585" y="1232894"/>
              <a:ext cx="136734" cy="6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  <p:sp>
          <p:nvSpPr>
            <p:cNvPr id="242" name="Line 155"/>
            <p:cNvSpPr>
              <a:spLocks noChangeShapeType="1"/>
            </p:cNvSpPr>
            <p:nvPr/>
          </p:nvSpPr>
          <p:spPr bwMode="auto">
            <a:xfrm flipV="1">
              <a:off x="5907143" y="1161118"/>
              <a:ext cx="135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 sz="1200">
                <a:solidFill>
                  <a:prstClr val="black"/>
                </a:solidFill>
              </a:endParaRPr>
            </a:p>
          </p:txBody>
        </p:sp>
      </p:grpSp>
      <p:sp>
        <p:nvSpPr>
          <p:cNvPr id="18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950837"/>
            <a:ext cx="2895600" cy="273844"/>
          </a:xfrm>
        </p:spPr>
        <p:txBody>
          <a:bodyPr/>
          <a:lstStyle/>
          <a:p>
            <a:r>
              <a:rPr lang="en-US" sz="675" dirty="0">
                <a:solidFill>
                  <a:prstClr val="white"/>
                </a:solidFill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41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4765" y="119217"/>
            <a:ext cx="3652988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50" dirty="0">
                <a:latin typeface="Verdana"/>
                <a:ea typeface="ＭＳ Ｐゴシック" pitchFamily="34" charset="-128"/>
                <a:cs typeface="Verdana"/>
              </a:rPr>
              <a:t>AVM/MOD Product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" y="809898"/>
            <a:ext cx="3056709" cy="2292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405" y="809898"/>
            <a:ext cx="3436554" cy="2284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96" y="809898"/>
            <a:ext cx="2401526" cy="22794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623" y="3316072"/>
            <a:ext cx="399489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AVM: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1350" dirty="0"/>
              <a:t>Calibration based on </a:t>
            </a:r>
            <a:r>
              <a:rPr lang="en-US" altLang="zh-CN" sz="1350" dirty="0" err="1"/>
              <a:t>crossboards</a:t>
            </a:r>
            <a:r>
              <a:rPr lang="en-US" altLang="zh-CN" sz="1350" dirty="0"/>
              <a:t>, (one click Calibration)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1350" dirty="0"/>
              <a:t>Auxiliary lines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CN" sz="1350" dirty="0"/>
              <a:t>View change based on steering wheel angle (need data support) </a:t>
            </a:r>
            <a:r>
              <a:rPr lang="en-US" sz="1350" dirty="0"/>
              <a:t>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97262" y="3316072"/>
            <a:ext cx="45326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MoD</a:t>
            </a:r>
            <a:r>
              <a:rPr lang="en-US" altLang="zh-CN" sz="1350" dirty="0"/>
              <a:t>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Moving object detection under low speed </a:t>
            </a:r>
            <a:r>
              <a:rPr lang="en-US" sz="1350" dirty="0" smtClean="0"/>
              <a:t>(&lt;5km/</a:t>
            </a:r>
            <a:r>
              <a:rPr lang="en-US" sz="1350" dirty="0" err="1" smtClean="0"/>
              <a:t>hr</a:t>
            </a:r>
            <a:r>
              <a:rPr lang="en-US" sz="1350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Alert and view change when detection triggered  </a:t>
            </a:r>
          </a:p>
        </p:txBody>
      </p:sp>
    </p:spTree>
    <p:extLst>
      <p:ext uri="{BB962C8B-B14F-4D97-AF65-F5344CB8AC3E}">
        <p14:creationId xmlns:p14="http://schemas.microsoft.com/office/powerpoint/2010/main" val="334507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0461" y="160544"/>
            <a:ext cx="2716513" cy="3924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50" dirty="0">
                <a:latin typeface="Verdana"/>
                <a:ea typeface="ＭＳ Ｐゴシック" pitchFamily="34" charset="-128"/>
                <a:cs typeface="Verdana"/>
              </a:rPr>
              <a:t>AVM/MOD Milestone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9849" y="2290875"/>
            <a:ext cx="1537637" cy="991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</a:rPr>
              <a:t>AVM pre-alpha on Ubuntu </a:t>
            </a:r>
          </a:p>
          <a:p>
            <a:r>
              <a:rPr lang="en-US" sz="1000" dirty="0">
                <a:solidFill>
                  <a:schemeClr val="tx1"/>
                </a:solidFill>
              </a:rPr>
              <a:t>(with </a:t>
            </a:r>
            <a:r>
              <a:rPr lang="en-US" sz="1000" dirty="0" smtClean="0">
                <a:solidFill>
                  <a:schemeClr val="tx1"/>
                </a:solidFill>
              </a:rPr>
              <a:t>calibration </a:t>
            </a:r>
            <a:r>
              <a:rPr lang="en-US" sz="1000" dirty="0">
                <a:solidFill>
                  <a:schemeClr val="tx1"/>
                </a:solidFill>
              </a:rPr>
              <a:t>+ auxiliary line + sensor detection for view change)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562900" y="2649356"/>
            <a:ext cx="606391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ounded Rectangle 10"/>
          <p:cNvSpPr/>
          <p:nvPr/>
        </p:nvSpPr>
        <p:spPr>
          <a:xfrm>
            <a:off x="2169291" y="2389713"/>
            <a:ext cx="1025092" cy="7144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AVM Alpha on </a:t>
            </a:r>
            <a:r>
              <a:rPr lang="en-US" sz="1000" dirty="0" err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Yocto</a:t>
            </a: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/GR MRB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000" dirty="0"/>
          </a:p>
        </p:txBody>
      </p:sp>
      <p:sp>
        <p:nvSpPr>
          <p:cNvPr id="12" name="Rounded Rectangle 11"/>
          <p:cNvSpPr/>
          <p:nvPr/>
        </p:nvSpPr>
        <p:spPr>
          <a:xfrm>
            <a:off x="3810759" y="2296444"/>
            <a:ext cx="976714" cy="812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AVM +MOD Alpha on Harman’s system/GR board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194382" y="2649356"/>
            <a:ext cx="606391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Rounded Rectangle 13"/>
          <p:cNvSpPr/>
          <p:nvPr/>
        </p:nvSpPr>
        <p:spPr>
          <a:xfrm>
            <a:off x="5403849" y="2129881"/>
            <a:ext cx="1388444" cy="10969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AVM +MOD Beta on Harman’s system/GR board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(P1 bugs fixed and performance tuning done)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391357" y="2243522"/>
            <a:ext cx="1388444" cy="948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AVM +MOD Gold on Harman’s system/GR board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0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(Docs + IP plan + test report ready)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798793" y="2649356"/>
            <a:ext cx="606391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ight Arrow 16"/>
          <p:cNvSpPr/>
          <p:nvPr/>
        </p:nvSpPr>
        <p:spPr>
          <a:xfrm>
            <a:off x="6785807" y="2678351"/>
            <a:ext cx="606391" cy="137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Flowchart: Process 18"/>
          <p:cNvSpPr/>
          <p:nvPr/>
        </p:nvSpPr>
        <p:spPr>
          <a:xfrm>
            <a:off x="1229872" y="3421557"/>
            <a:ext cx="1098661" cy="30226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Ww27/Jul 7</a:t>
            </a:r>
          </a:p>
        </p:txBody>
      </p:sp>
      <p:sp>
        <p:nvSpPr>
          <p:cNvPr id="24" name="Flowchart: Process 23"/>
          <p:cNvSpPr/>
          <p:nvPr/>
        </p:nvSpPr>
        <p:spPr>
          <a:xfrm>
            <a:off x="2837057" y="3435259"/>
            <a:ext cx="1120690" cy="288566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Ww31/Aug 4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362084" y="2812902"/>
            <a:ext cx="4535" cy="54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/>
          <p:cNvSpPr/>
          <p:nvPr/>
        </p:nvSpPr>
        <p:spPr>
          <a:xfrm>
            <a:off x="4640585" y="3427919"/>
            <a:ext cx="1120691" cy="295906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Ww36/Sep 8</a:t>
            </a:r>
          </a:p>
        </p:txBody>
      </p:sp>
      <p:sp>
        <p:nvSpPr>
          <p:cNvPr id="28" name="Flowchart: Process 27"/>
          <p:cNvSpPr/>
          <p:nvPr/>
        </p:nvSpPr>
        <p:spPr>
          <a:xfrm>
            <a:off x="6438667" y="3446968"/>
            <a:ext cx="1172222" cy="274247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Ww41/Oct 13</a:t>
            </a:r>
          </a:p>
        </p:txBody>
      </p:sp>
      <p:sp>
        <p:nvSpPr>
          <p:cNvPr id="33" name="Flowchart: Process 32"/>
          <p:cNvSpPr/>
          <p:nvPr/>
        </p:nvSpPr>
        <p:spPr>
          <a:xfrm>
            <a:off x="8002640" y="3446968"/>
            <a:ext cx="1089188" cy="274247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Ww44/Nov 3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8772821" y="2681900"/>
            <a:ext cx="354921" cy="110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Rounded Rectangle 35"/>
          <p:cNvSpPr/>
          <p:nvPr/>
        </p:nvSpPr>
        <p:spPr>
          <a:xfrm>
            <a:off x="1056973" y="1278911"/>
            <a:ext cx="1434942" cy="6422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0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Harman’s </a:t>
            </a:r>
            <a:r>
              <a:rPr lang="en-US" sz="1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system/GR board ready in Jun end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0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53139" y="2029336"/>
            <a:ext cx="14438" cy="64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2935836" y="1278911"/>
            <a:ext cx="1461660" cy="64226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0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10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Harman </a:t>
            </a:r>
            <a:r>
              <a:rPr lang="en-US" sz="10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&amp; Intel’s team start Integration 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0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3444038" y="2007212"/>
            <a:ext cx="14438" cy="64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811195" y="2812902"/>
            <a:ext cx="4535" cy="54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047994" y="2812902"/>
            <a:ext cx="4535" cy="54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8886875" y="2810337"/>
            <a:ext cx="4535" cy="54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042828" y="2812902"/>
            <a:ext cx="4535" cy="548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78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1929414" y="2782946"/>
            <a:ext cx="1991883" cy="55092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 Linux </a:t>
            </a:r>
          </a:p>
          <a:p>
            <a:pPr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BSP +</a:t>
            </a:r>
          </a:p>
          <a:p>
            <a:pPr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 Kernel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>
          <a:xfrm>
            <a:off x="6841258" y="4801076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199" y="308848"/>
            <a:ext cx="7466013" cy="868680"/>
          </a:xfrm>
        </p:spPr>
        <p:txBody>
          <a:bodyPr/>
          <a:lstStyle/>
          <a:p>
            <a:r>
              <a:rPr lang="en-US" sz="2700" dirty="0">
                <a:cs typeface="Verdana"/>
              </a:rPr>
              <a:t>Gordon Peak Software Platform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2163" y="4470400"/>
            <a:ext cx="731837" cy="211138"/>
          </a:xfrm>
          <a:prstGeom prst="rect">
            <a:avLst/>
          </a:prstGeom>
        </p:spPr>
      </p:pic>
      <p:pic>
        <p:nvPicPr>
          <p:cNvPr id="5" name="Picture 6" descr="https://encrypted-tbn3.gstatic.com/images?q=tbn:ANd9GcSeVF5Jq5kdTJ5hRNnCYMQw5iw7GulZLjeDyG4fjgagod12TgLc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4969" y="4429401"/>
            <a:ext cx="439182" cy="2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H="1">
            <a:off x="2686307" y="1971291"/>
            <a:ext cx="1" cy="80612"/>
          </a:xfrm>
          <a:prstGeom prst="lin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493523" y="1337684"/>
            <a:ext cx="705771" cy="477459"/>
          </a:xfrm>
          <a:prstGeom prst="rect">
            <a:avLst/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 Intel Ref. OSV for production 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93521" y="1845532"/>
            <a:ext cx="705773" cy="450686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Intel</a:t>
            </a:r>
          </a:p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Product*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49480" y="1845532"/>
            <a:ext cx="648537" cy="450566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3rd Party</a:t>
            </a:r>
          </a:p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Product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933010" y="1898226"/>
            <a:ext cx="1" cy="80612"/>
          </a:xfrm>
          <a:prstGeom prst="line">
            <a:avLst/>
          </a:prstGeom>
          <a:solidFill>
            <a:srgbClr val="002060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59822" y="3958326"/>
            <a:ext cx="6213128" cy="2019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Apollo Lake SoC or GR SiP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25215" y="2445533"/>
            <a:ext cx="2000282" cy="295875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Yocto &amp; meta-</a:t>
            </a:r>
            <a:r>
              <a:rPr lang="de-DE" sz="900" b="1" dirty="0" err="1">
                <a:solidFill>
                  <a:prstClr val="white"/>
                </a:solidFill>
                <a:latin typeface="+mj-lt"/>
              </a:rPr>
              <a:t>ivi</a:t>
            </a:r>
            <a:endParaRPr lang="en-US" sz="800" b="1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65413" y="3394721"/>
            <a:ext cx="6207536" cy="22617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Hypervisor</a:t>
            </a:r>
            <a:r>
              <a:rPr lang="de-DE" sz="800" b="1" dirty="0">
                <a:solidFill>
                  <a:prstClr val="white"/>
                </a:solidFill>
                <a:latin typeface="+mj-lt"/>
              </a:rPr>
              <a:t> </a:t>
            </a:r>
            <a:endParaRPr lang="en-US" sz="8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68620" y="2303056"/>
            <a:ext cx="1051202" cy="101946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RTOS + BSP</a:t>
            </a: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 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76136" y="1591464"/>
            <a:ext cx="1058806" cy="632867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en-US" sz="900" b="1" dirty="0">
                <a:solidFill>
                  <a:srgbClr val="44546A"/>
                </a:solidFill>
                <a:latin typeface="+mj-lt"/>
              </a:rPr>
              <a:t>Frameworks + MW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-1057615" y="2507847"/>
            <a:ext cx="2842060" cy="20171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Intel SDK &amp; Tools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5413" y="3693196"/>
            <a:ext cx="6207536" cy="203741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Automotive Bootloader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52908" y="2303056"/>
            <a:ext cx="1063154" cy="1025959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RTOS + BSP</a:t>
            </a: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 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60424" y="1600769"/>
            <a:ext cx="1063148" cy="615758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en-US" sz="900" b="1" dirty="0">
                <a:solidFill>
                  <a:srgbClr val="44546A"/>
                </a:solidFill>
                <a:latin typeface="+mj-lt"/>
              </a:rPr>
              <a:t>Frameworks + MW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17529" y="758885"/>
            <a:ext cx="1117817" cy="39920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noAutofit/>
          </a:bodyPr>
          <a:lstStyle/>
          <a:p>
            <a:pPr algn="ctr" defTabSz="914034"/>
            <a:r>
              <a:rPr lang="en-US" b="1" dirty="0" smtClean="0">
                <a:solidFill>
                  <a:srgbClr val="003C71"/>
                </a:solidFill>
                <a:latin typeface="+mj-lt"/>
              </a:rPr>
              <a:t>ADAS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0043" y="747714"/>
            <a:ext cx="2620818" cy="409549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noAutofit/>
          </a:bodyPr>
          <a:lstStyle/>
          <a:p>
            <a:pPr algn="ctr" defTabSz="914034"/>
            <a:r>
              <a:rPr lang="en-US" b="1" dirty="0" smtClean="0">
                <a:solidFill>
                  <a:srgbClr val="003C71"/>
                </a:solidFill>
                <a:latin typeface="+mj-lt"/>
              </a:rPr>
              <a:t>Infotainment</a:t>
            </a:r>
            <a:endParaRPr lang="en-US" b="1" dirty="0">
              <a:solidFill>
                <a:srgbClr val="003C71"/>
              </a:solidFill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-760671" y="2498911"/>
            <a:ext cx="2842063" cy="20564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RTOS SDK &amp; Tools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979591" y="1043359"/>
            <a:ext cx="6995" cy="2293556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180781" y="1058878"/>
            <a:ext cx="11168" cy="2289232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94256" y="1519606"/>
            <a:ext cx="489328" cy="175313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 defTabSz="914034"/>
            <a:r>
              <a:rPr lang="en-US" sz="1400" dirty="0">
                <a:solidFill>
                  <a:srgbClr val="003C71"/>
                </a:solidFill>
                <a:latin typeface="+mj-lt"/>
              </a:rPr>
              <a:t>…</a:t>
            </a:r>
          </a:p>
          <a:p>
            <a:pPr algn="ctr" defTabSz="914034"/>
            <a:endParaRPr lang="en-US" sz="1400" dirty="0">
              <a:solidFill>
                <a:srgbClr val="003C71"/>
              </a:solidFill>
              <a:latin typeface="+mj-lt"/>
            </a:endParaRPr>
          </a:p>
          <a:p>
            <a:pPr algn="ctr" defTabSz="914034"/>
            <a:r>
              <a:rPr lang="en-US" sz="1400" dirty="0">
                <a:solidFill>
                  <a:srgbClr val="003C71"/>
                </a:solidFill>
                <a:latin typeface="+mj-lt"/>
              </a:rPr>
              <a:t>…</a:t>
            </a:r>
          </a:p>
          <a:p>
            <a:pPr algn="ctr" defTabSz="914034"/>
            <a:endParaRPr lang="en-US" sz="1400" dirty="0">
              <a:solidFill>
                <a:srgbClr val="003C71"/>
              </a:solidFill>
              <a:latin typeface="+mj-lt"/>
            </a:endParaRPr>
          </a:p>
          <a:p>
            <a:pPr algn="ctr" defTabSz="914034"/>
            <a:endParaRPr lang="en-US" sz="1400" dirty="0">
              <a:solidFill>
                <a:srgbClr val="003C71"/>
              </a:solidFill>
              <a:latin typeface="+mj-lt"/>
            </a:endParaRPr>
          </a:p>
          <a:p>
            <a:pPr algn="ctr" defTabSz="914034"/>
            <a:r>
              <a:rPr lang="en-US" sz="1400" dirty="0">
                <a:solidFill>
                  <a:srgbClr val="003C71"/>
                </a:solidFill>
                <a:latin typeface="+mj-lt"/>
              </a:rPr>
              <a:t>…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929414" y="1187673"/>
            <a:ext cx="1996734" cy="346206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schemeClr val="tx2"/>
                </a:solidFill>
                <a:latin typeface="+mj-lt"/>
              </a:rPr>
              <a:t>HMI + Benchmark</a:t>
            </a:r>
            <a:endParaRPr lang="en-US" sz="9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076136" y="1180703"/>
            <a:ext cx="1058806" cy="34505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srgbClr val="44546A"/>
                </a:solidFill>
                <a:latin typeface="+mj-lt"/>
              </a:rPr>
              <a:t>HMI + </a:t>
            </a:r>
          </a:p>
          <a:p>
            <a:pPr algn="ctr" defTabSz="514253"/>
            <a:r>
              <a:rPr lang="de-DE" sz="900" b="1" dirty="0">
                <a:solidFill>
                  <a:srgbClr val="44546A"/>
                </a:solidFill>
                <a:latin typeface="+mj-lt"/>
              </a:rPr>
              <a:t>Benchmark</a:t>
            </a:r>
            <a:endParaRPr lang="en-US" sz="900" b="1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260425" y="1180702"/>
            <a:ext cx="1063148" cy="345056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srgbClr val="44546A"/>
                </a:solidFill>
                <a:latin typeface="+mj-lt"/>
              </a:rPr>
              <a:t>HMI +</a:t>
            </a:r>
          </a:p>
          <a:p>
            <a:pPr algn="ctr" defTabSz="514253"/>
            <a:r>
              <a:rPr lang="de-DE" sz="900" b="1" dirty="0">
                <a:solidFill>
                  <a:srgbClr val="44546A"/>
                </a:solidFill>
                <a:latin typeface="+mj-lt"/>
              </a:rPr>
              <a:t> Benchmark</a:t>
            </a:r>
            <a:endParaRPr lang="en-US" sz="900" b="1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29143" y="1312554"/>
            <a:ext cx="668874" cy="488611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de-DE" sz="900" b="1" dirty="0">
                <a:solidFill>
                  <a:srgbClr val="004280"/>
                </a:solidFill>
                <a:latin typeface="+mj-lt"/>
              </a:rPr>
              <a:t>3rd Party Reference</a:t>
            </a:r>
            <a:endParaRPr lang="en-US" sz="900" b="1" dirty="0">
              <a:solidFill>
                <a:srgbClr val="004280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42559" y="789929"/>
            <a:ext cx="958273" cy="39920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noAutofit/>
          </a:bodyPr>
          <a:lstStyle/>
          <a:p>
            <a:pPr algn="ctr" defTabSz="914034"/>
            <a:r>
              <a:rPr lang="en-US" b="1" dirty="0" smtClean="0">
                <a:solidFill>
                  <a:srgbClr val="003C71"/>
                </a:solidFill>
                <a:latin typeface="+mj-lt"/>
              </a:rPr>
              <a:t>Other</a:t>
            </a:r>
            <a:r>
              <a:rPr lang="en-US" sz="1200" b="1" dirty="0">
                <a:solidFill>
                  <a:srgbClr val="003C71"/>
                </a:solidFill>
                <a:latin typeface="+mj-lt"/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71979" y="2715936"/>
            <a:ext cx="1666379" cy="430849"/>
          </a:xfrm>
          <a:prstGeom prst="rect">
            <a:avLst/>
          </a:prstGeom>
          <a:noFill/>
        </p:spPr>
        <p:txBody>
          <a:bodyPr wrap="square" lIns="91404" tIns="45701" rIns="91404" bIns="45701" rtlCol="0">
            <a:spAutoFit/>
          </a:bodyPr>
          <a:lstStyle/>
          <a:p>
            <a:pPr algn="ctr" defTabSz="913922"/>
            <a:r>
              <a:rPr lang="en-US" sz="1100" b="1" dirty="0">
                <a:solidFill>
                  <a:srgbClr val="004280"/>
                </a:solidFill>
                <a:latin typeface="+mj-lt"/>
                <a:cs typeface="Neo Sans Intel"/>
              </a:rPr>
              <a:t>Hypervisor </a:t>
            </a:r>
          </a:p>
          <a:p>
            <a:pPr algn="ctr" defTabSz="913922"/>
            <a:r>
              <a:rPr lang="en-US" sz="1100" b="1" dirty="0">
                <a:solidFill>
                  <a:srgbClr val="004280"/>
                </a:solidFill>
                <a:latin typeface="+mj-lt"/>
                <a:cs typeface="Neo Sans Intel"/>
              </a:rPr>
              <a:t>Partner (P1): 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6374403" y="1027745"/>
            <a:ext cx="5752" cy="2309170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91073" y="1173112"/>
            <a:ext cx="1583785" cy="1228279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4" tIns="34289" rIns="68574" bIns="34289" rtlCol="0" anchor="ctr"/>
          <a:lstStyle/>
          <a:p>
            <a:pPr algn="ctr" defTabSz="685443"/>
            <a:endParaRPr lang="en-US" sz="900">
              <a:solidFill>
                <a:prstClr val="white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68976" y="1052040"/>
            <a:ext cx="385350" cy="238525"/>
          </a:xfrm>
          <a:prstGeom prst="rect">
            <a:avLst/>
          </a:prstGeom>
          <a:solidFill>
            <a:schemeClr val="bg1"/>
          </a:solidFill>
        </p:spPr>
        <p:txBody>
          <a:bodyPr wrap="none" lIns="68574" tIns="34289" rIns="68574" bIns="34289" rtlCol="0">
            <a:spAutoFit/>
          </a:bodyPr>
          <a:lstStyle/>
          <a:p>
            <a:pPr defTabSz="685443"/>
            <a:r>
              <a:rPr lang="en-US" sz="1100" b="1" dirty="0">
                <a:solidFill>
                  <a:srgbClr val="004280"/>
                </a:solidFill>
                <a:latin typeface="+mj-lt"/>
                <a:cs typeface="Neo Sans Intel"/>
              </a:rPr>
              <a:t>Key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920574" y="1599586"/>
            <a:ext cx="1998663" cy="803754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    KC3.0</a:t>
            </a:r>
          </a:p>
          <a:p>
            <a:pPr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     MW*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69307" y="2878341"/>
            <a:ext cx="571500" cy="28483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SoC </a:t>
            </a:r>
          </a:p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Drivers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645511" y="2906217"/>
            <a:ext cx="571500" cy="28618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 err="1">
                <a:solidFill>
                  <a:prstClr val="white"/>
                </a:solidFill>
                <a:latin typeface="+mj-lt"/>
              </a:rPr>
              <a:t>SoC</a:t>
            </a:r>
            <a:r>
              <a:rPr lang="de-DE" sz="900" b="1" dirty="0">
                <a:solidFill>
                  <a:prstClr val="white"/>
                </a:solidFill>
                <a:latin typeface="+mj-lt"/>
              </a:rPr>
              <a:t> </a:t>
            </a:r>
          </a:p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Drivers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5414" y="2173993"/>
            <a:ext cx="959579" cy="115964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Android OS + BSP</a:t>
            </a: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endParaRPr lang="de-DE" sz="900" b="1" dirty="0">
              <a:solidFill>
                <a:prstClr val="white"/>
              </a:solidFill>
              <a:latin typeface="+mj-lt"/>
            </a:endParaRPr>
          </a:p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 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58764" y="1595268"/>
            <a:ext cx="966228" cy="513020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29" tIns="25715" rIns="51429" bIns="25715" rtlCol="0" anchor="ctr"/>
          <a:lstStyle/>
          <a:p>
            <a:pPr algn="ctr" defTabSz="514253"/>
            <a:r>
              <a:rPr lang="en-US" sz="900" b="1" dirty="0">
                <a:solidFill>
                  <a:srgbClr val="44546A"/>
                </a:solidFill>
                <a:latin typeface="+mj-lt"/>
              </a:rPr>
              <a:t>Frameworks + MW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5413" y="1180702"/>
            <a:ext cx="959579" cy="338905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srgbClr val="44546A"/>
                </a:solidFill>
                <a:latin typeface="+mj-lt"/>
              </a:rPr>
              <a:t>HMI + Benchmark</a:t>
            </a:r>
            <a:endParaRPr lang="en-US" sz="900" b="1" dirty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71143" y="2911728"/>
            <a:ext cx="571500" cy="29112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SoC </a:t>
            </a:r>
          </a:p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Drivers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5111" y="2871601"/>
            <a:ext cx="571500" cy="32202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SoC </a:t>
            </a:r>
          </a:p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Drivers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4030" y="4407126"/>
            <a:ext cx="577604" cy="222337"/>
          </a:xfrm>
          <a:prstGeom prst="rect">
            <a:avLst/>
          </a:prstGeom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5781" y="4340563"/>
            <a:ext cx="588758" cy="36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563" y="4360244"/>
            <a:ext cx="588758" cy="33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ctangle 56"/>
          <p:cNvSpPr/>
          <p:nvPr/>
        </p:nvSpPr>
        <p:spPr>
          <a:xfrm>
            <a:off x="2540082" y="2864998"/>
            <a:ext cx="624874" cy="331247"/>
          </a:xfrm>
          <a:prstGeom prst="rect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3" tIns="34289" rIns="68573" bIns="34289" rtlCol="0" anchor="ctr"/>
          <a:lstStyle/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Platform</a:t>
            </a:r>
          </a:p>
          <a:p>
            <a:pPr algn="ctr" defTabSz="514253"/>
            <a:r>
              <a:rPr lang="de-DE" sz="900" b="1" dirty="0">
                <a:solidFill>
                  <a:prstClr val="white"/>
                </a:solidFill>
                <a:latin typeface="+mj-lt"/>
              </a:rPr>
              <a:t>Drivers</a:t>
            </a:r>
            <a:endParaRPr lang="en-US" sz="9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01752" y="4217668"/>
            <a:ext cx="1666379" cy="261572"/>
          </a:xfrm>
          <a:prstGeom prst="rect">
            <a:avLst/>
          </a:prstGeom>
          <a:noFill/>
        </p:spPr>
        <p:txBody>
          <a:bodyPr wrap="square" lIns="91404" tIns="45701" rIns="91404" bIns="45701" rtlCol="0">
            <a:spAutoFit/>
          </a:bodyPr>
          <a:lstStyle/>
          <a:p>
            <a:pPr algn="ctr" defTabSz="913922"/>
            <a:r>
              <a:rPr lang="en-US" sz="1100" b="1" dirty="0">
                <a:solidFill>
                  <a:srgbClr val="004280"/>
                </a:solidFill>
                <a:latin typeface="+mj-lt"/>
                <a:cs typeface="Neo Sans Intel"/>
              </a:rPr>
              <a:t>RTOS Partners (P1) </a:t>
            </a:r>
          </a:p>
        </p:txBody>
      </p:sp>
      <p:pic>
        <p:nvPicPr>
          <p:cNvPr id="60" name="Picture 6" descr="https://encrypted-tbn3.gstatic.com/images?q=tbn:ANd9GcSeVF5Jq5kdTJ5hRNnCYMQw5iw7GulZLjeDyG4fjgagod12TgLc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69381" y="3173620"/>
            <a:ext cx="506230" cy="31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Content Placeholder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9918" y="3547070"/>
            <a:ext cx="730502" cy="21113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5082" y="3800428"/>
            <a:ext cx="577604" cy="22233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055281" y="4201803"/>
            <a:ext cx="1609918" cy="261572"/>
          </a:xfrm>
          <a:prstGeom prst="rect">
            <a:avLst/>
          </a:prstGeom>
          <a:noFill/>
        </p:spPr>
        <p:txBody>
          <a:bodyPr wrap="square" lIns="91404" tIns="45701" rIns="91404" bIns="45701" rtlCol="0">
            <a:spAutoFit/>
          </a:bodyPr>
          <a:lstStyle/>
          <a:p>
            <a:pPr algn="ctr" defTabSz="913922"/>
            <a:r>
              <a:rPr lang="en-US" sz="1100" b="1" dirty="0">
                <a:solidFill>
                  <a:srgbClr val="004280"/>
                </a:solidFill>
                <a:latin typeface="+mj-lt"/>
                <a:cs typeface="Neo Sans Intel"/>
              </a:rPr>
              <a:t>Linux Partners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2601" y="4207506"/>
            <a:ext cx="1609918" cy="261572"/>
          </a:xfrm>
          <a:prstGeom prst="rect">
            <a:avLst/>
          </a:prstGeom>
          <a:noFill/>
        </p:spPr>
        <p:txBody>
          <a:bodyPr wrap="square" lIns="91404" tIns="45701" rIns="91404" bIns="45701" rtlCol="0">
            <a:spAutoFit/>
          </a:bodyPr>
          <a:lstStyle/>
          <a:p>
            <a:pPr algn="ctr" defTabSz="913922"/>
            <a:r>
              <a:rPr lang="en-US" sz="1100" b="1" dirty="0">
                <a:solidFill>
                  <a:srgbClr val="004280"/>
                </a:solidFill>
                <a:latin typeface="+mj-lt"/>
                <a:cs typeface="Neo Sans Intel"/>
              </a:rPr>
              <a:t>Android Partner</a:t>
            </a:r>
          </a:p>
        </p:txBody>
      </p:sp>
      <p:sp>
        <p:nvSpPr>
          <p:cNvPr id="63" name="Rectangle 62"/>
          <p:cNvSpPr/>
          <p:nvPr/>
        </p:nvSpPr>
        <p:spPr>
          <a:xfrm rot="16200000">
            <a:off x="2536707" y="1911127"/>
            <a:ext cx="702004" cy="209950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900" dirty="0"/>
              <a:t>AVB</a:t>
            </a:r>
          </a:p>
        </p:txBody>
      </p:sp>
      <p:sp>
        <p:nvSpPr>
          <p:cNvPr id="64" name="Rectangle 63"/>
          <p:cNvSpPr/>
          <p:nvPr/>
        </p:nvSpPr>
        <p:spPr>
          <a:xfrm rot="16200000">
            <a:off x="2982214" y="1899626"/>
            <a:ext cx="681125" cy="212067"/>
          </a:xfrm>
          <a:prstGeom prst="rect">
            <a:avLst/>
          </a:prstGeom>
          <a:solidFill>
            <a:schemeClr val="tx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900" dirty="0"/>
              <a:t>PIM</a:t>
            </a:r>
          </a:p>
        </p:txBody>
      </p:sp>
      <p:sp>
        <p:nvSpPr>
          <p:cNvPr id="66" name="Rectangle 65"/>
          <p:cNvSpPr/>
          <p:nvPr/>
        </p:nvSpPr>
        <p:spPr>
          <a:xfrm rot="16200000">
            <a:off x="2287040" y="1909080"/>
            <a:ext cx="702006" cy="214041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900" dirty="0"/>
              <a:t>AUDIO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028114" y="2045865"/>
            <a:ext cx="39065" cy="342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 flipV="1">
            <a:off x="3102443" y="2045866"/>
            <a:ext cx="39466" cy="3428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 flipV="1">
            <a:off x="3717095" y="2045862"/>
            <a:ext cx="38888" cy="342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 flipV="1">
            <a:off x="3793936" y="2045863"/>
            <a:ext cx="37742" cy="342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 rot="16200000">
            <a:off x="3239555" y="1896649"/>
            <a:ext cx="675174" cy="212067"/>
          </a:xfrm>
          <a:prstGeom prst="rect">
            <a:avLst/>
          </a:prstGeom>
          <a:solidFill>
            <a:schemeClr val="tx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900" dirty="0"/>
              <a:t>BT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015434" y="4245867"/>
            <a:ext cx="8371" cy="411795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401272" y="4246793"/>
            <a:ext cx="8371" cy="411795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904041" y="4274209"/>
            <a:ext cx="8371" cy="411795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828678" y="4210449"/>
            <a:ext cx="106543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  <a:cs typeface="Neo Sans Intel"/>
              </a:rPr>
              <a:t>*KC Stack via </a:t>
            </a:r>
          </a:p>
          <a:p>
            <a:r>
              <a:rPr lang="en-US" sz="900" dirty="0">
                <a:solidFill>
                  <a:schemeClr val="tx2"/>
                </a:solidFill>
                <a:cs typeface="Neo Sans Intel"/>
              </a:rPr>
              <a:t>execution partner</a:t>
            </a:r>
          </a:p>
        </p:txBody>
      </p:sp>
      <p:pic>
        <p:nvPicPr>
          <p:cNvPr id="70" name="Picture 69" descr="car-icon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0" y="198719"/>
            <a:ext cx="810903" cy="6155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091008" y="775311"/>
            <a:ext cx="927923" cy="413017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noAutofit/>
          </a:bodyPr>
          <a:lstStyle/>
          <a:p>
            <a:pPr algn="ctr" defTabSz="914034"/>
            <a:r>
              <a:rPr lang="en-US" b="1" dirty="0">
                <a:solidFill>
                  <a:srgbClr val="003C71"/>
                </a:solidFill>
                <a:latin typeface="+mj-lt"/>
              </a:rPr>
              <a:t>Cluster </a:t>
            </a:r>
            <a:r>
              <a:rPr lang="en-US" b="1" dirty="0" smtClean="0">
                <a:solidFill>
                  <a:srgbClr val="003C71"/>
                </a:solidFill>
                <a:latin typeface="+mj-lt"/>
              </a:rPr>
              <a:t>/ </a:t>
            </a:r>
            <a:r>
              <a:rPr lang="en-US" b="1" dirty="0">
                <a:solidFill>
                  <a:srgbClr val="003C71"/>
                </a:solidFill>
                <a:latin typeface="+mj-lt"/>
              </a:rPr>
              <a:t>HUD</a:t>
            </a:r>
          </a:p>
        </p:txBody>
      </p:sp>
    </p:spTree>
    <p:extLst>
      <p:ext uri="{BB962C8B-B14F-4D97-AF65-F5344CB8AC3E}">
        <p14:creationId xmlns:p14="http://schemas.microsoft.com/office/powerpoint/2010/main" val="42882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_PPT Template_Clear_16x9">
  <a:themeElements>
    <a:clrScheme name="Custom 2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B7D108"/>
      </a:accent1>
      <a:accent2>
        <a:srgbClr val="0071C5"/>
      </a:accent2>
      <a:accent3>
        <a:srgbClr val="009CDA"/>
      </a:accent3>
      <a:accent4>
        <a:srgbClr val="F8D44C"/>
      </a:accent4>
      <a:accent5>
        <a:srgbClr val="FFA400"/>
      </a:accent5>
      <a:accent6>
        <a:srgbClr val="FF4E00"/>
      </a:accent6>
      <a:hlink>
        <a:srgbClr val="C3D600"/>
      </a:hlink>
      <a:folHlink>
        <a:srgbClr val="0071C5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>
            <a:lumMod val="20000"/>
            <a:lumOff val="80000"/>
          </a:schemeClr>
        </a:solidFill>
      </a:spPr>
      <a:bodyPr vert="horz" lIns="0" tIns="0" rIns="0" bIns="0" rtlCol="0">
        <a:noAutofit/>
      </a:bodyPr>
      <a:lstStyle>
        <a:defPPr>
          <a:defRPr sz="1100" dirty="0" smtClean="0">
            <a:solidFill>
              <a:srgbClr val="003C7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intel2015">
  <a:themeElements>
    <a:clrScheme name="intel2015">
      <a:dk1>
        <a:sysClr val="windowText" lastClr="000000"/>
      </a:dk1>
      <a:lt1>
        <a:sysClr val="window" lastClr="FFFFFF"/>
      </a:lt1>
      <a:dk2>
        <a:srgbClr val="0071C5"/>
      </a:dk2>
      <a:lt2>
        <a:srgbClr val="FFFFFF"/>
      </a:lt2>
      <a:accent1>
        <a:srgbClr val="00AEEF"/>
      </a:accent1>
      <a:accent2>
        <a:srgbClr val="C4D600"/>
      </a:accent2>
      <a:accent3>
        <a:srgbClr val="F3D54E"/>
      </a:accent3>
      <a:accent4>
        <a:srgbClr val="FFA300"/>
      </a:accent4>
      <a:accent5>
        <a:srgbClr val="FC4C02"/>
      </a:accent5>
      <a:accent6>
        <a:srgbClr val="003C71"/>
      </a:accent6>
      <a:hlink>
        <a:srgbClr val="F3D54E"/>
      </a:hlink>
      <a:folHlink>
        <a:srgbClr val="FFFFFF"/>
      </a:folHlink>
    </a:clrScheme>
    <a:fontScheme name="intel2015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rtlCol="0" anchor="t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/>
        </a:defPPr>
      </a:lstStyle>
    </a:tx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tel2015" id="{1A056583-DB35-4345-94D5-F607712710FE}" vid="{A804D333-CE9E-424B-9D66-15CC01B8983F}"/>
    </a:ext>
  </a:extLst>
</a:theme>
</file>

<file path=ppt/theme/theme3.xml><?xml version="1.0" encoding="utf-8"?>
<a:theme xmlns:a="http://schemas.openxmlformats.org/drawingml/2006/main" name="1_intel2015">
  <a:themeElements>
    <a:clrScheme name="intel2015">
      <a:dk1>
        <a:sysClr val="windowText" lastClr="000000"/>
      </a:dk1>
      <a:lt1>
        <a:sysClr val="window" lastClr="FFFFFF"/>
      </a:lt1>
      <a:dk2>
        <a:srgbClr val="0071C5"/>
      </a:dk2>
      <a:lt2>
        <a:srgbClr val="FFFFFF"/>
      </a:lt2>
      <a:accent1>
        <a:srgbClr val="00AEEF"/>
      </a:accent1>
      <a:accent2>
        <a:srgbClr val="C4D600"/>
      </a:accent2>
      <a:accent3>
        <a:srgbClr val="F3D54E"/>
      </a:accent3>
      <a:accent4>
        <a:srgbClr val="FFA300"/>
      </a:accent4>
      <a:accent5>
        <a:srgbClr val="FC4C02"/>
      </a:accent5>
      <a:accent6>
        <a:srgbClr val="003C71"/>
      </a:accent6>
      <a:hlink>
        <a:srgbClr val="F3D54E"/>
      </a:hlink>
      <a:folHlink>
        <a:srgbClr val="FFFFFF"/>
      </a:folHlink>
    </a:clrScheme>
    <a:fontScheme name="intel2015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rtlCol="0" anchor="t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/>
        </a:defPPr>
      </a:lstStyle>
    </a:tx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tel2015" id="{1A056583-DB35-4345-94D5-F607712710FE}" vid="{A804D333-CE9E-424B-9D66-15CC01B8983F}"/>
    </a:ext>
  </a:extLst>
</a:theme>
</file>

<file path=ppt/theme/theme4.xml><?xml version="1.0" encoding="utf-8"?>
<a:theme xmlns:a="http://schemas.openxmlformats.org/drawingml/2006/main" name="2_intel2015">
  <a:themeElements>
    <a:clrScheme name="intel2015">
      <a:dk1>
        <a:sysClr val="windowText" lastClr="000000"/>
      </a:dk1>
      <a:lt1>
        <a:sysClr val="window" lastClr="FFFFFF"/>
      </a:lt1>
      <a:dk2>
        <a:srgbClr val="0071C5"/>
      </a:dk2>
      <a:lt2>
        <a:srgbClr val="FFFFFF"/>
      </a:lt2>
      <a:accent1>
        <a:srgbClr val="00AEEF"/>
      </a:accent1>
      <a:accent2>
        <a:srgbClr val="C4D600"/>
      </a:accent2>
      <a:accent3>
        <a:srgbClr val="F3D54E"/>
      </a:accent3>
      <a:accent4>
        <a:srgbClr val="FFA300"/>
      </a:accent4>
      <a:accent5>
        <a:srgbClr val="FC4C02"/>
      </a:accent5>
      <a:accent6>
        <a:srgbClr val="003C71"/>
      </a:accent6>
      <a:hlink>
        <a:srgbClr val="F3D54E"/>
      </a:hlink>
      <a:folHlink>
        <a:srgbClr val="FFFFFF"/>
      </a:folHlink>
    </a:clrScheme>
    <a:fontScheme name="intel2015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rtlCol="0" anchor="t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/>
        </a:defPPr>
      </a:lstStyle>
    </a:tx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tel2015" id="{1A056583-DB35-4345-94D5-F607712710FE}" vid="{A804D333-CE9E-424B-9D66-15CC01B8983F}"/>
    </a:ext>
  </a:extLst>
</a:theme>
</file>

<file path=ppt/theme/theme5.xml><?xml version="1.0" encoding="utf-8"?>
<a:theme xmlns:a="http://schemas.openxmlformats.org/drawingml/2006/main" name="3_intel2015">
  <a:themeElements>
    <a:clrScheme name="intel2015">
      <a:dk1>
        <a:sysClr val="windowText" lastClr="000000"/>
      </a:dk1>
      <a:lt1>
        <a:sysClr val="window" lastClr="FFFFFF"/>
      </a:lt1>
      <a:dk2>
        <a:srgbClr val="0071C5"/>
      </a:dk2>
      <a:lt2>
        <a:srgbClr val="FFFFFF"/>
      </a:lt2>
      <a:accent1>
        <a:srgbClr val="00AEEF"/>
      </a:accent1>
      <a:accent2>
        <a:srgbClr val="C4D600"/>
      </a:accent2>
      <a:accent3>
        <a:srgbClr val="F3D54E"/>
      </a:accent3>
      <a:accent4>
        <a:srgbClr val="FFA300"/>
      </a:accent4>
      <a:accent5>
        <a:srgbClr val="FC4C02"/>
      </a:accent5>
      <a:accent6>
        <a:srgbClr val="003C71"/>
      </a:accent6>
      <a:hlink>
        <a:srgbClr val="F3D54E"/>
      </a:hlink>
      <a:folHlink>
        <a:srgbClr val="FFFFFF"/>
      </a:folHlink>
    </a:clrScheme>
    <a:fontScheme name="intel2015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rtlCol="0" anchor="t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/>
        </a:defPPr>
      </a:lstStyle>
    </a:tx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tel2015" id="{1A056583-DB35-4345-94D5-F607712710FE}" vid="{A804D333-CE9E-424B-9D66-15CC01B8983F}"/>
    </a:ext>
  </a:extLst>
</a:theme>
</file>

<file path=ppt/theme/theme6.xml><?xml version="1.0" encoding="utf-8"?>
<a:theme xmlns:a="http://schemas.openxmlformats.org/drawingml/2006/main" name="4_intel2015">
  <a:themeElements>
    <a:clrScheme name="intel2015">
      <a:dk1>
        <a:sysClr val="windowText" lastClr="000000"/>
      </a:dk1>
      <a:lt1>
        <a:sysClr val="window" lastClr="FFFFFF"/>
      </a:lt1>
      <a:dk2>
        <a:srgbClr val="0071C5"/>
      </a:dk2>
      <a:lt2>
        <a:srgbClr val="FFFFFF"/>
      </a:lt2>
      <a:accent1>
        <a:srgbClr val="00AEEF"/>
      </a:accent1>
      <a:accent2>
        <a:srgbClr val="C4D600"/>
      </a:accent2>
      <a:accent3>
        <a:srgbClr val="F3D54E"/>
      </a:accent3>
      <a:accent4>
        <a:srgbClr val="FFA300"/>
      </a:accent4>
      <a:accent5>
        <a:srgbClr val="FC4C02"/>
      </a:accent5>
      <a:accent6>
        <a:srgbClr val="003C71"/>
      </a:accent6>
      <a:hlink>
        <a:srgbClr val="F3D54E"/>
      </a:hlink>
      <a:folHlink>
        <a:srgbClr val="FFFFFF"/>
      </a:folHlink>
    </a:clrScheme>
    <a:fontScheme name="intel2015">
      <a:majorFont>
        <a:latin typeface="Intel Clear Pro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rtlCol="0" anchor="t" anchorCtr="1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372" tIns="45688" rIns="91372" bIns="45688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95000"/>
          </a:lnSpc>
          <a:spcBef>
            <a:spcPct val="30000"/>
          </a:spcBef>
          <a:spcAft>
            <a:spcPct val="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  <a:cs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3200" dirty="0"/>
        </a:defPPr>
      </a:lstStyle>
    </a:txDef>
  </a:objectDefaults>
  <a:extraClrSchemeLst>
    <a:extraClrScheme>
      <a:clrScheme name="2_Architectur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Architecture 8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5BB3B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9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FFCC00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0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1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CC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2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9999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3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66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C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4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00C5C0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5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AA014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Architecture 16">
        <a:dk1>
          <a:srgbClr val="000000"/>
        </a:dk1>
        <a:lt1>
          <a:srgbClr val="FFFFFF"/>
        </a:lt1>
        <a:dk2>
          <a:srgbClr val="0034FF"/>
        </a:dk2>
        <a:lt2>
          <a:srgbClr val="FDB605"/>
        </a:lt2>
        <a:accent1>
          <a:srgbClr val="66CC33"/>
        </a:accent1>
        <a:accent2>
          <a:srgbClr val="FF5C00"/>
        </a:accent2>
        <a:accent3>
          <a:srgbClr val="AAAEFF"/>
        </a:accent3>
        <a:accent4>
          <a:srgbClr val="DADADA"/>
        </a:accent4>
        <a:accent5>
          <a:srgbClr val="B8E2AD"/>
        </a:accent5>
        <a:accent6>
          <a:srgbClr val="E75300"/>
        </a:accent6>
        <a:hlink>
          <a:srgbClr val="10C8E1"/>
        </a:hlink>
        <a:folHlink>
          <a:srgbClr val="F3016E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tel2015" id="{1A056583-DB35-4345-94D5-F607712710FE}" vid="{A804D333-CE9E-424B-9D66-15CC01B8983F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12744</TotalTime>
  <Words>1423</Words>
  <Application>Microsoft Office PowerPoint</Application>
  <PresentationFormat>On-screen Show (16:9)</PresentationFormat>
  <Paragraphs>418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9" baseType="lpstr">
      <vt:lpstr>Lucida Grande</vt:lpstr>
      <vt:lpstr>맑은 고딕</vt:lpstr>
      <vt:lpstr>ＭＳ Ｐゴシック</vt:lpstr>
      <vt:lpstr>Neo Sans Intel</vt:lpstr>
      <vt:lpstr>Neo Sans Intel Medium</vt:lpstr>
      <vt:lpstr>宋体</vt:lpstr>
      <vt:lpstr>Arial</vt:lpstr>
      <vt:lpstr>Arial Narrow</vt:lpstr>
      <vt:lpstr>Calibri</vt:lpstr>
      <vt:lpstr>Intel Clear</vt:lpstr>
      <vt:lpstr>Intel Clear Light</vt:lpstr>
      <vt:lpstr>Intel Clear Pro</vt:lpstr>
      <vt:lpstr>Segoe UI</vt:lpstr>
      <vt:lpstr>Times New Roman</vt:lpstr>
      <vt:lpstr>Verdana</vt:lpstr>
      <vt:lpstr>Wingdings</vt:lpstr>
      <vt:lpstr>Int_PPT Template_Clear_16x9</vt:lpstr>
      <vt:lpstr>intel2015</vt:lpstr>
      <vt:lpstr>1_intel2015</vt:lpstr>
      <vt:lpstr>2_intel2015</vt:lpstr>
      <vt:lpstr>3_intel2015</vt:lpstr>
      <vt:lpstr>4_intel2015</vt:lpstr>
      <vt:lpstr>Harman/GWW Project Kickoff Meeting April 2017</vt:lpstr>
      <vt:lpstr>Agenda</vt:lpstr>
      <vt:lpstr>APL-I SOC &amp; Gordon Ridge MRB Schedule Update  As of WW15’17</vt:lpstr>
      <vt:lpstr>Gordon Peak Yocto Release Schedule</vt:lpstr>
      <vt:lpstr>Apollo Lake Platform Feature Enhancements</vt:lpstr>
      <vt:lpstr>Intel® Atom™ Automotive Reference Board (formerly Gordon Ridge MRB) HW Block Diagram</vt:lpstr>
      <vt:lpstr>PowerPoint Presentation</vt:lpstr>
      <vt:lpstr>PowerPoint Presentation</vt:lpstr>
      <vt:lpstr>Gordon Peak Software Platform</vt:lpstr>
      <vt:lpstr>Gordon Peak Linux BSP</vt:lpstr>
      <vt:lpstr>Intel Premier Support (IPS) Standard Service Level Plans for technical Issues</vt:lpstr>
      <vt:lpstr>Intel Premier Support (IPS) Standard Service Level Plans for technical Issues</vt:lpstr>
      <vt:lpstr>Intel Premier Support (IPS) Standard Service Level Plans for technical Issues</vt:lpstr>
      <vt:lpstr>Customer Support Model</vt:lpstr>
      <vt:lpstr>Harman/GWM Support Team</vt:lpstr>
      <vt:lpstr>Move Forward</vt:lpstr>
      <vt:lpstr>Backup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Presentation Template Overview</dc:title>
  <dc:creator>Jeff</dc:creator>
  <cp:keywords>CTPClassification=CTP_IC:VisualMarkings=</cp:keywords>
  <cp:lastModifiedBy>Zhang, Grace H</cp:lastModifiedBy>
  <cp:revision>859</cp:revision>
  <dcterms:created xsi:type="dcterms:W3CDTF">2015-03-23T21:00:27Z</dcterms:created>
  <dcterms:modified xsi:type="dcterms:W3CDTF">2017-04-14T10:13:25Z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2d9970b2-4eb9-4d28-ab7e-f2d4ac7ccc5a</vt:lpwstr>
  </property>
  <property fmtid="{D5CDD505-2E9C-101B-9397-08002B2CF9AE}" pid="3" name="CTP_BU">
    <vt:lpwstr>INTELLIGENT SYSTEMS GROUP</vt:lpwstr>
  </property>
  <property fmtid="{D5CDD505-2E9C-101B-9397-08002B2CF9AE}" pid="4" name="CTP_TimeStamp">
    <vt:lpwstr>2017-02-10 03:16:24Z</vt:lpwstr>
  </property>
  <property fmtid="{D5CDD505-2E9C-101B-9397-08002B2CF9AE}" pid="5" name="CTPClassification">
    <vt:lpwstr>CTP_IC</vt:lpwstr>
  </property>
</Properties>
</file>